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3" r:id="rId2"/>
    <p:sldId id="304" r:id="rId3"/>
    <p:sldId id="295" r:id="rId4"/>
    <p:sldId id="297" r:id="rId5"/>
    <p:sldId id="302" r:id="rId6"/>
    <p:sldId id="300" r:id="rId7"/>
    <p:sldId id="301" r:id="rId8"/>
    <p:sldId id="290" r:id="rId9"/>
    <p:sldId id="274" r:id="rId10"/>
  </p:sldIdLst>
  <p:sldSz cx="10688638" cy="75533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1" userDrawn="1">
          <p15:clr>
            <a:srgbClr val="A4A3A4"/>
          </p15:clr>
        </p15:guide>
        <p15:guide id="2" pos="37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erisic, MiaMilka" initials="PM [2]" lastIdx="1" clrIdx="6">
    <p:extLst/>
  </p:cmAuthor>
  <p:cmAuthor id="1" name="Ilan GIL" initials="IG" lastIdx="13" clrIdx="0">
    <p:extLst/>
  </p:cmAuthor>
  <p:cmAuthor id="8" name="Perisic, MiaMilka" initials="PM [3]" lastIdx="1" clrIdx="7">
    <p:extLst/>
  </p:cmAuthor>
  <p:cmAuthor id="2" name="Huber2, David" initials="HD" lastIdx="1" clrIdx="1">
    <p:extLst/>
  </p:cmAuthor>
  <p:cmAuthor id="9" name="Perisic, MiaMilka" initials="PM [4]" lastIdx="1" clrIdx="8">
    <p:extLst/>
  </p:cmAuthor>
  <p:cmAuthor id="3" name="Huber2, David" initials="HD [2]" lastIdx="1" clrIdx="2">
    <p:extLst/>
  </p:cmAuthor>
  <p:cmAuthor id="10" name="Perisic, MiaMilka" initials="PM [5]" lastIdx="1" clrIdx="9">
    <p:extLst/>
  </p:cmAuthor>
  <p:cmAuthor id="4" name="Huber2, David" initials="HD [3]" lastIdx="1" clrIdx="3">
    <p:extLst/>
  </p:cmAuthor>
  <p:cmAuthor id="11" name="Perisic, MiaMilka" initials="PM [2] [2]" lastIdx="1" clrIdx="10">
    <p:extLst/>
  </p:cmAuthor>
  <p:cmAuthor id="5" name="Huber2, David" initials="HD [4]" lastIdx="1" clrIdx="4">
    <p:extLst/>
  </p:cmAuthor>
  <p:cmAuthor id="12" name="Perisic, MiaMilka" initials="PM [4] [2]" lastIdx="1" clrIdx="11">
    <p:extLst/>
  </p:cmAuthor>
  <p:cmAuthor id="6" name="Perisic, MiaMilka" initials="PM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27FB6"/>
    <a:srgbClr val="009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0"/>
    <p:restoredTop sz="95034"/>
  </p:normalViewPr>
  <p:slideViewPr>
    <p:cSldViewPr snapToGrid="0" snapToObjects="1">
      <p:cViewPr>
        <p:scale>
          <a:sx n="87" d="100"/>
          <a:sy n="87" d="100"/>
        </p:scale>
        <p:origin x="2136" y="704"/>
      </p:cViewPr>
      <p:guideLst>
        <p:guide orient="horz" pos="3531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5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33CEA-2D71-B34F-AA13-50545E4A05E8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0F773-1B77-B44A-A779-724DA40C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2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remark for the color of the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0F773-1B77-B44A-A779-724DA40C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236158"/>
            <a:ext cx="9085342" cy="2629676"/>
          </a:xfrm>
        </p:spPr>
        <p:txBody>
          <a:bodyPr anchor="b"/>
          <a:lstStyle>
            <a:lvl1pPr algn="ctr">
              <a:defRPr sz="6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0" y="3967245"/>
            <a:ext cx="8016479" cy="1823638"/>
          </a:xfrm>
        </p:spPr>
        <p:txBody>
          <a:bodyPr/>
          <a:lstStyle>
            <a:lvl1pPr marL="0" indent="0" algn="ctr">
              <a:buNone/>
              <a:defRPr sz="2643"/>
            </a:lvl1pPr>
            <a:lvl2pPr marL="503560" indent="0" algn="ctr">
              <a:buNone/>
              <a:defRPr sz="2203"/>
            </a:lvl2pPr>
            <a:lvl3pPr marL="1007120" indent="0" algn="ctr">
              <a:buNone/>
              <a:defRPr sz="1983"/>
            </a:lvl3pPr>
            <a:lvl4pPr marL="1510680" indent="0" algn="ctr">
              <a:buNone/>
              <a:defRPr sz="1762"/>
            </a:lvl4pPr>
            <a:lvl5pPr marL="2014240" indent="0" algn="ctr">
              <a:buNone/>
              <a:defRPr sz="1762"/>
            </a:lvl5pPr>
            <a:lvl6pPr marL="2517800" indent="0" algn="ctr">
              <a:buNone/>
              <a:defRPr sz="1762"/>
            </a:lvl6pPr>
            <a:lvl7pPr marL="3021360" indent="0" algn="ctr">
              <a:buNone/>
              <a:defRPr sz="1762"/>
            </a:lvl7pPr>
            <a:lvl8pPr marL="3524921" indent="0" algn="ctr">
              <a:buNone/>
              <a:defRPr sz="1762"/>
            </a:lvl8pPr>
            <a:lvl9pPr marL="4028481" indent="0" algn="ctr">
              <a:buNone/>
              <a:defRPr sz="176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7" y="402145"/>
            <a:ext cx="2304738" cy="64010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4" y="402145"/>
            <a:ext cx="6780605" cy="6401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883088"/>
            <a:ext cx="9218950" cy="3141973"/>
          </a:xfrm>
        </p:spPr>
        <p:txBody>
          <a:bodyPr anchor="b"/>
          <a:lstStyle>
            <a:lvl1pPr>
              <a:defRPr sz="6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054785"/>
            <a:ext cx="9218950" cy="1652289"/>
          </a:xfrm>
        </p:spPr>
        <p:txBody>
          <a:bodyPr/>
          <a:lstStyle>
            <a:lvl1pPr marL="0" indent="0">
              <a:buNone/>
              <a:defRPr sz="2643">
                <a:solidFill>
                  <a:schemeClr val="tx1"/>
                </a:solidFill>
              </a:defRPr>
            </a:lvl1pPr>
            <a:lvl2pPr marL="503560" indent="0">
              <a:buNone/>
              <a:defRPr sz="2203">
                <a:solidFill>
                  <a:schemeClr val="tx1">
                    <a:tint val="75000"/>
                  </a:schemeClr>
                </a:solidFill>
              </a:defRPr>
            </a:lvl2pPr>
            <a:lvl3pPr marL="1007120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068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4pPr>
            <a:lvl5pPr marL="201424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5pPr>
            <a:lvl6pPr marL="251780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6pPr>
            <a:lvl7pPr marL="3021360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7pPr>
            <a:lvl8pPr marL="352492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8pPr>
            <a:lvl9pPr marL="4028481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0723"/>
            <a:ext cx="4542671" cy="4792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0723"/>
            <a:ext cx="4542671" cy="4792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146"/>
            <a:ext cx="9218950" cy="1459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851614"/>
            <a:ext cx="4521794" cy="907448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759062"/>
            <a:ext cx="4521794" cy="4058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4" y="1851614"/>
            <a:ext cx="4544063" cy="907448"/>
          </a:xfrm>
        </p:spPr>
        <p:txBody>
          <a:bodyPr anchor="b"/>
          <a:lstStyle>
            <a:lvl1pPr marL="0" indent="0">
              <a:buNone/>
              <a:defRPr sz="2643" b="1"/>
            </a:lvl1pPr>
            <a:lvl2pPr marL="503560" indent="0">
              <a:buNone/>
              <a:defRPr sz="2203" b="1"/>
            </a:lvl2pPr>
            <a:lvl3pPr marL="1007120" indent="0">
              <a:buNone/>
              <a:defRPr sz="1983" b="1"/>
            </a:lvl3pPr>
            <a:lvl4pPr marL="1510680" indent="0">
              <a:buNone/>
              <a:defRPr sz="1762" b="1"/>
            </a:lvl4pPr>
            <a:lvl5pPr marL="2014240" indent="0">
              <a:buNone/>
              <a:defRPr sz="1762" b="1"/>
            </a:lvl5pPr>
            <a:lvl6pPr marL="2517800" indent="0">
              <a:buNone/>
              <a:defRPr sz="1762" b="1"/>
            </a:lvl6pPr>
            <a:lvl7pPr marL="3021360" indent="0">
              <a:buNone/>
              <a:defRPr sz="1762" b="1"/>
            </a:lvl7pPr>
            <a:lvl8pPr marL="3524921" indent="0">
              <a:buNone/>
              <a:defRPr sz="1762" b="1"/>
            </a:lvl8pPr>
            <a:lvl9pPr marL="4028481" indent="0">
              <a:buNone/>
              <a:defRPr sz="17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4" y="2759062"/>
            <a:ext cx="4544063" cy="4058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555"/>
            <a:ext cx="3447364" cy="176244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7541"/>
            <a:ext cx="5411123" cy="5367756"/>
          </a:xfrm>
        </p:spPr>
        <p:txBody>
          <a:bodyPr/>
          <a:lstStyle>
            <a:lvl1pPr>
              <a:defRPr sz="3524"/>
            </a:lvl1pPr>
            <a:lvl2pPr>
              <a:defRPr sz="3084"/>
            </a:lvl2pPr>
            <a:lvl3pPr>
              <a:defRPr sz="2643"/>
            </a:lvl3pPr>
            <a:lvl4pPr>
              <a:defRPr sz="2203"/>
            </a:lvl4pPr>
            <a:lvl5pPr>
              <a:defRPr sz="2203"/>
            </a:lvl5pPr>
            <a:lvl6pPr>
              <a:defRPr sz="2203"/>
            </a:lvl6pPr>
            <a:lvl7pPr>
              <a:defRPr sz="2203"/>
            </a:lvl7pPr>
            <a:lvl8pPr>
              <a:defRPr sz="2203"/>
            </a:lvl8pPr>
            <a:lvl9pPr>
              <a:defRPr sz="2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5997"/>
            <a:ext cx="3447364" cy="4198041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3555"/>
            <a:ext cx="3447364" cy="1762443"/>
          </a:xfrm>
        </p:spPr>
        <p:txBody>
          <a:bodyPr anchor="b"/>
          <a:lstStyle>
            <a:lvl1pPr>
              <a:defRPr sz="35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7541"/>
            <a:ext cx="5411123" cy="5367756"/>
          </a:xfrm>
        </p:spPr>
        <p:txBody>
          <a:bodyPr anchor="t"/>
          <a:lstStyle>
            <a:lvl1pPr marL="0" indent="0">
              <a:buNone/>
              <a:defRPr sz="3524"/>
            </a:lvl1pPr>
            <a:lvl2pPr marL="503560" indent="0">
              <a:buNone/>
              <a:defRPr sz="3084"/>
            </a:lvl2pPr>
            <a:lvl3pPr marL="1007120" indent="0">
              <a:buNone/>
              <a:defRPr sz="2643"/>
            </a:lvl3pPr>
            <a:lvl4pPr marL="1510680" indent="0">
              <a:buNone/>
              <a:defRPr sz="2203"/>
            </a:lvl4pPr>
            <a:lvl5pPr marL="2014240" indent="0">
              <a:buNone/>
              <a:defRPr sz="2203"/>
            </a:lvl5pPr>
            <a:lvl6pPr marL="2517800" indent="0">
              <a:buNone/>
              <a:defRPr sz="2203"/>
            </a:lvl6pPr>
            <a:lvl7pPr marL="3021360" indent="0">
              <a:buNone/>
              <a:defRPr sz="2203"/>
            </a:lvl7pPr>
            <a:lvl8pPr marL="3524921" indent="0">
              <a:buNone/>
              <a:defRPr sz="2203"/>
            </a:lvl8pPr>
            <a:lvl9pPr marL="4028481" indent="0">
              <a:buNone/>
              <a:defRPr sz="220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5997"/>
            <a:ext cx="3447364" cy="4198041"/>
          </a:xfrm>
        </p:spPr>
        <p:txBody>
          <a:bodyPr/>
          <a:lstStyle>
            <a:lvl1pPr marL="0" indent="0">
              <a:buNone/>
              <a:defRPr sz="1762"/>
            </a:lvl1pPr>
            <a:lvl2pPr marL="503560" indent="0">
              <a:buNone/>
              <a:defRPr sz="1542"/>
            </a:lvl2pPr>
            <a:lvl3pPr marL="1007120" indent="0">
              <a:buNone/>
              <a:defRPr sz="1322"/>
            </a:lvl3pPr>
            <a:lvl4pPr marL="1510680" indent="0">
              <a:buNone/>
              <a:defRPr sz="1101"/>
            </a:lvl4pPr>
            <a:lvl5pPr marL="2014240" indent="0">
              <a:buNone/>
              <a:defRPr sz="1101"/>
            </a:lvl5pPr>
            <a:lvl6pPr marL="2517800" indent="0">
              <a:buNone/>
              <a:defRPr sz="1101"/>
            </a:lvl6pPr>
            <a:lvl7pPr marL="3021360" indent="0">
              <a:buNone/>
              <a:defRPr sz="1101"/>
            </a:lvl7pPr>
            <a:lvl8pPr marL="3524921" indent="0">
              <a:buNone/>
              <a:defRPr sz="1101"/>
            </a:lvl8pPr>
            <a:lvl9pPr marL="4028481" indent="0">
              <a:buNone/>
              <a:defRPr sz="11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146"/>
            <a:ext cx="9218950" cy="145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0723"/>
            <a:ext cx="9218950" cy="4792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0815"/>
            <a:ext cx="2404944" cy="402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CFFC-9CA6-7948-9D0A-D69DB9023726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0815"/>
            <a:ext cx="3607415" cy="402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0815"/>
            <a:ext cx="2404944" cy="402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5C0A-763B-3E4E-B859-56789F179D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584" y="644697"/>
            <a:ext cx="1678854" cy="8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120" rtl="0" eaLnBrk="1" latinLnBrk="0" hangingPunct="1">
        <a:lnSpc>
          <a:spcPct val="90000"/>
        </a:lnSpc>
        <a:spcBef>
          <a:spcPct val="0"/>
        </a:spcBef>
        <a:buNone/>
        <a:defRPr sz="48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780" indent="-251780" algn="l" defTabSz="1007120" rtl="0" eaLnBrk="1" latinLnBrk="0" hangingPunct="1">
        <a:lnSpc>
          <a:spcPct val="90000"/>
        </a:lnSpc>
        <a:spcBef>
          <a:spcPts val="1101"/>
        </a:spcBef>
        <a:buFont typeface="Arial" panose="020B0604020202020204" pitchFamily="34" charset="0"/>
        <a:buChar char="•"/>
        <a:defRPr sz="3084" kern="1200">
          <a:solidFill>
            <a:schemeClr val="tx1"/>
          </a:solidFill>
          <a:latin typeface="+mn-lt"/>
          <a:ea typeface="+mn-ea"/>
          <a:cs typeface="+mn-cs"/>
        </a:defRPr>
      </a:lvl1pPr>
      <a:lvl2pPr marL="75534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3" kern="1200">
          <a:solidFill>
            <a:schemeClr val="tx1"/>
          </a:solidFill>
          <a:latin typeface="+mn-lt"/>
          <a:ea typeface="+mn-ea"/>
          <a:cs typeface="+mn-cs"/>
        </a:defRPr>
      </a:lvl2pPr>
      <a:lvl3pPr marL="125890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3" kern="1200">
          <a:solidFill>
            <a:schemeClr val="tx1"/>
          </a:solidFill>
          <a:latin typeface="+mn-lt"/>
          <a:ea typeface="+mn-ea"/>
          <a:cs typeface="+mn-cs"/>
        </a:defRPr>
      </a:lvl3pPr>
      <a:lvl4pPr marL="176246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602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69580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314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670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0261" indent="-251780" algn="l" defTabSz="100712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5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12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068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424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780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1360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492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28481" algn="l" defTabSz="1007120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8" Type="http://schemas.openxmlformats.org/officeDocument/2006/relationships/image" Target="../media/image18.png"/><Relationship Id="rId9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9" t="13976" b="13538"/>
          <a:stretch/>
        </p:blipFill>
        <p:spPr>
          <a:xfrm>
            <a:off x="0" y="0"/>
            <a:ext cx="7518400" cy="75533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958667" y="270933"/>
            <a:ext cx="2150533" cy="1896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024" y="3931405"/>
            <a:ext cx="2904749" cy="235581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61366" y="2497281"/>
            <a:ext cx="6714067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210188" algn="l"/>
                <a:tab pos="5539149" algn="ctr"/>
              </a:tabLst>
            </a:pPr>
            <a:r>
              <a:rPr lang="en-US" sz="3600" b="1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MODEL WTO 2018</a:t>
            </a:r>
          </a:p>
          <a:p>
            <a:pPr algn="ctr">
              <a:tabLst>
                <a:tab pos="3210188" algn="l"/>
                <a:tab pos="5539149" algn="ctr"/>
              </a:tabLst>
            </a:pPr>
            <a:endParaRPr lang="en-US" sz="1400" spc="330" dirty="0" smtClean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  <a:p>
            <a:pPr algn="ctr">
              <a:tabLst>
                <a:tab pos="3210188" algn="l"/>
                <a:tab pos="5539149" algn="ctr"/>
              </a:tabLst>
            </a:pPr>
            <a:r>
              <a:rPr lang="en-US" sz="2800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21</a:t>
            </a:r>
            <a:r>
              <a:rPr lang="en-US" sz="2800" spc="330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st</a:t>
            </a:r>
            <a:r>
              <a:rPr lang="en-US" sz="2800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Edition</a:t>
            </a:r>
            <a:endParaRPr lang="en-US" sz="2800" spc="330" dirty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81500" y="6287224"/>
            <a:ext cx="671406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210188" algn="l"/>
                <a:tab pos="5539149" algn="ctr"/>
              </a:tabLst>
            </a:pPr>
            <a:endParaRPr lang="en-US" sz="1400" spc="330" dirty="0" smtClean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  <a:p>
            <a:pPr algn="ctr">
              <a:tabLst>
                <a:tab pos="3210188" algn="l"/>
                <a:tab pos="5539149" algn="ctr"/>
              </a:tabLst>
            </a:pPr>
            <a:r>
              <a:rPr lang="en-US" sz="2800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6</a:t>
            </a:r>
            <a:r>
              <a:rPr lang="en-US" sz="2800" spc="330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sz="2800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- 13</a:t>
            </a:r>
            <a:r>
              <a:rPr lang="en-US" sz="2800" spc="330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 </a:t>
            </a:r>
            <a:r>
              <a:rPr lang="en-US" sz="2800" spc="33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APRIL</a:t>
            </a:r>
            <a:endParaRPr lang="en-US" sz="2800" spc="330" dirty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" r="-1122" b="2574"/>
          <a:stretch/>
        </p:blipFill>
        <p:spPr>
          <a:xfrm>
            <a:off x="-2" y="1"/>
            <a:ext cx="7870723" cy="5697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622" y="6546839"/>
            <a:ext cx="6714067" cy="7026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3210188" algn="l"/>
                <a:tab pos="5539149" algn="ctr"/>
              </a:tabLst>
            </a:pPr>
            <a:r>
              <a:rPr lang="en-US" sz="1983" spc="330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www.model-wto.org</a:t>
            </a:r>
            <a:endParaRPr lang="en-US" sz="1322" dirty="0">
              <a:latin typeface="Calibri" charset="0"/>
              <a:ea typeface="Calibri" charset="0"/>
              <a:cs typeface="Arial" charset="0"/>
            </a:endParaRPr>
          </a:p>
          <a:p>
            <a:pPr algn="ctr">
              <a:tabLst>
                <a:tab pos="3210188" algn="l"/>
                <a:tab pos="5539149" algn="ctr"/>
              </a:tabLst>
            </a:pPr>
            <a:r>
              <a:rPr lang="en-US" sz="1983" spc="330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info@model-wto.org</a:t>
            </a:r>
            <a:endParaRPr lang="en-US" sz="1322" dirty="0"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18" y="1880915"/>
            <a:ext cx="640080" cy="640080"/>
          </a:xfrm>
          <a:prstGeom prst="ellipse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1730" r="13835" b="4622"/>
          <a:stretch/>
        </p:blipFill>
        <p:spPr>
          <a:xfrm>
            <a:off x="8832518" y="4805644"/>
            <a:ext cx="640080" cy="64008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518" y="2871963"/>
            <a:ext cx="640080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518" y="3812342"/>
            <a:ext cx="640080" cy="640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42968" y="5949879"/>
            <a:ext cx="829906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5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The Model World Trade Organization</a:t>
            </a:r>
            <a:endParaRPr lang="en-US" sz="3500" dirty="0">
              <a:solidFill>
                <a:srgbClr val="000066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1653" y="780413"/>
            <a:ext cx="4265530" cy="842057"/>
            <a:chOff x="721653" y="780413"/>
            <a:chExt cx="4265530" cy="842057"/>
          </a:xfrm>
        </p:grpSpPr>
        <p:sp>
          <p:nvSpPr>
            <p:cNvPr id="10" name="Text Box 3"/>
            <p:cNvSpPr txBox="1"/>
            <p:nvPr/>
          </p:nvSpPr>
          <p:spPr>
            <a:xfrm>
              <a:off x="721653" y="780413"/>
              <a:ext cx="999417" cy="7553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4185" dirty="0" smtClean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01|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</p:txBody>
        </p:sp>
        <p:sp>
          <p:nvSpPr>
            <p:cNvPr id="11" name="Text Box 5"/>
            <p:cNvSpPr txBox="1"/>
            <p:nvPr/>
          </p:nvSpPr>
          <p:spPr>
            <a:xfrm>
              <a:off x="1549721" y="927984"/>
              <a:ext cx="3437462" cy="6944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22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Model WTO 2018</a:t>
              </a:r>
              <a:endParaRPr lang="en-US" sz="1322">
                <a:solidFill>
                  <a:srgbClr val="000066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Brochure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 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</p:txBody>
        </p:sp>
      </p:grpSp>
      <p:sp>
        <p:nvSpPr>
          <p:cNvPr id="21" name="Text Box 62"/>
          <p:cNvSpPr txBox="1"/>
          <p:nvPr/>
        </p:nvSpPr>
        <p:spPr>
          <a:xfrm>
            <a:off x="1845733" y="2798486"/>
            <a:ext cx="8017612" cy="73604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... provide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 unique opportunity for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future decision-makers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to face important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global issues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within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the simulation framework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of the WTO ministerial 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negotiations</a:t>
            </a:r>
            <a:endParaRPr lang="en-US" dirty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22" name="Text Box 62"/>
          <p:cNvSpPr txBox="1"/>
          <p:nvPr/>
        </p:nvSpPr>
        <p:spPr>
          <a:xfrm>
            <a:off x="1878547" y="5591828"/>
            <a:ext cx="7984798" cy="12339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... seek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the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exchange of knowledge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, </a:t>
            </a:r>
            <a:b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the meeting of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international students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from different backgrounds, and the </a:t>
            </a:r>
            <a:r>
              <a:rPr lang="en-US" sz="1900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active participation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of young people in today's society</a:t>
            </a:r>
          </a:p>
        </p:txBody>
      </p:sp>
      <p:sp>
        <p:nvSpPr>
          <p:cNvPr id="12" name="Text Box 62"/>
          <p:cNvSpPr txBox="1"/>
          <p:nvPr/>
        </p:nvSpPr>
        <p:spPr>
          <a:xfrm>
            <a:off x="874053" y="1838759"/>
            <a:ext cx="5916491" cy="5063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32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The objective of Model WTO</a:t>
            </a:r>
            <a:endParaRPr lang="en-US" sz="3200" dirty="0"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979849" y="2696639"/>
            <a:ext cx="865884" cy="867168"/>
          </a:xfrm>
          <a:custGeom>
            <a:avLst/>
            <a:gdLst>
              <a:gd name="T0" fmla="*/ 0 w 284"/>
              <a:gd name="T1" fmla="*/ 142 h 284"/>
              <a:gd name="T2" fmla="*/ 284 w 284"/>
              <a:gd name="T3" fmla="*/ 142 h 284"/>
              <a:gd name="T4" fmla="*/ 266 w 284"/>
              <a:gd name="T5" fmla="*/ 138 h 284"/>
              <a:gd name="T6" fmla="*/ 200 w 284"/>
              <a:gd name="T7" fmla="*/ 80 h 284"/>
              <a:gd name="T8" fmla="*/ 266 w 284"/>
              <a:gd name="T9" fmla="*/ 138 h 284"/>
              <a:gd name="T10" fmla="*/ 100 w 284"/>
              <a:gd name="T11" fmla="*/ 218 h 284"/>
              <a:gd name="T12" fmla="*/ 138 w 284"/>
              <a:gd name="T13" fmla="*/ 266 h 284"/>
              <a:gd name="T14" fmla="*/ 148 w 284"/>
              <a:gd name="T15" fmla="*/ 19 h 284"/>
              <a:gd name="T16" fmla="*/ 147 w 284"/>
              <a:gd name="T17" fmla="*/ 83 h 284"/>
              <a:gd name="T18" fmla="*/ 148 w 284"/>
              <a:gd name="T19" fmla="*/ 19 h 284"/>
              <a:gd name="T20" fmla="*/ 228 w 284"/>
              <a:gd name="T21" fmla="*/ 54 h 284"/>
              <a:gd name="T22" fmla="*/ 163 w 284"/>
              <a:gd name="T23" fmla="*/ 21 h 284"/>
              <a:gd name="T24" fmla="*/ 138 w 284"/>
              <a:gd name="T25" fmla="*/ 83 h 284"/>
              <a:gd name="T26" fmla="*/ 137 w 284"/>
              <a:gd name="T27" fmla="*/ 19 h 284"/>
              <a:gd name="T28" fmla="*/ 88 w 284"/>
              <a:gd name="T29" fmla="*/ 72 h 284"/>
              <a:gd name="T30" fmla="*/ 122 w 284"/>
              <a:gd name="T31" fmla="*/ 21 h 284"/>
              <a:gd name="T32" fmla="*/ 93 w 284"/>
              <a:gd name="T33" fmla="*/ 84 h 284"/>
              <a:gd name="T34" fmla="*/ 138 w 284"/>
              <a:gd name="T35" fmla="*/ 138 h 284"/>
              <a:gd name="T36" fmla="*/ 93 w 284"/>
              <a:gd name="T37" fmla="*/ 84 h 284"/>
              <a:gd name="T38" fmla="*/ 138 w 284"/>
              <a:gd name="T39" fmla="*/ 202 h 284"/>
              <a:gd name="T40" fmla="*/ 83 w 284"/>
              <a:gd name="T41" fmla="*/ 147 h 284"/>
              <a:gd name="T42" fmla="*/ 122 w 284"/>
              <a:gd name="T43" fmla="*/ 264 h 284"/>
              <a:gd name="T44" fmla="*/ 91 w 284"/>
              <a:gd name="T45" fmla="*/ 221 h 284"/>
              <a:gd name="T46" fmla="*/ 147 w 284"/>
              <a:gd name="T47" fmla="*/ 266 h 284"/>
              <a:gd name="T48" fmla="*/ 185 w 284"/>
              <a:gd name="T49" fmla="*/ 218 h 284"/>
              <a:gd name="T50" fmla="*/ 147 w 284"/>
              <a:gd name="T51" fmla="*/ 266 h 284"/>
              <a:gd name="T52" fmla="*/ 223 w 284"/>
              <a:gd name="T53" fmla="*/ 236 h 284"/>
              <a:gd name="T54" fmla="*/ 194 w 284"/>
              <a:gd name="T55" fmla="*/ 221 h 284"/>
              <a:gd name="T56" fmla="*/ 147 w 284"/>
              <a:gd name="T57" fmla="*/ 202 h 284"/>
              <a:gd name="T58" fmla="*/ 202 w 284"/>
              <a:gd name="T59" fmla="*/ 147 h 284"/>
              <a:gd name="T60" fmla="*/ 147 w 284"/>
              <a:gd name="T61" fmla="*/ 138 h 284"/>
              <a:gd name="T62" fmla="*/ 192 w 284"/>
              <a:gd name="T63" fmla="*/ 84 h 284"/>
              <a:gd name="T64" fmla="*/ 147 w 284"/>
              <a:gd name="T65" fmla="*/ 138 h 284"/>
              <a:gd name="T66" fmla="*/ 84 w 284"/>
              <a:gd name="T67" fmla="*/ 80 h 284"/>
              <a:gd name="T68" fmla="*/ 19 w 284"/>
              <a:gd name="T69" fmla="*/ 138 h 284"/>
              <a:gd name="T70" fmla="*/ 19 w 284"/>
              <a:gd name="T71" fmla="*/ 147 h 284"/>
              <a:gd name="T72" fmla="*/ 88 w 284"/>
              <a:gd name="T73" fmla="*/ 212 h 284"/>
              <a:gd name="T74" fmla="*/ 19 w 284"/>
              <a:gd name="T75" fmla="*/ 147 h 284"/>
              <a:gd name="T76" fmla="*/ 197 w 284"/>
              <a:gd name="T77" fmla="*/ 212 h 284"/>
              <a:gd name="T78" fmla="*/ 266 w 284"/>
              <a:gd name="T79" fmla="*/ 14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1"/>
                  <a:pt x="64" y="284"/>
                  <a:pt x="142" y="284"/>
                </a:cubicBezTo>
                <a:cubicBezTo>
                  <a:pt x="221" y="284"/>
                  <a:pt x="284" y="221"/>
                  <a:pt x="284" y="142"/>
                </a:cubicBezTo>
                <a:cubicBezTo>
                  <a:pt x="284" y="64"/>
                  <a:pt x="221" y="0"/>
                  <a:pt x="142" y="0"/>
                </a:cubicBezTo>
                <a:close/>
                <a:moveTo>
                  <a:pt x="266" y="138"/>
                </a:moveTo>
                <a:cubicBezTo>
                  <a:pt x="211" y="138"/>
                  <a:pt x="211" y="138"/>
                  <a:pt x="211" y="138"/>
                </a:cubicBezTo>
                <a:cubicBezTo>
                  <a:pt x="211" y="118"/>
                  <a:pt x="207" y="98"/>
                  <a:pt x="200" y="80"/>
                </a:cubicBezTo>
                <a:cubicBezTo>
                  <a:pt x="213" y="75"/>
                  <a:pt x="224" y="68"/>
                  <a:pt x="235" y="60"/>
                </a:cubicBezTo>
                <a:cubicBezTo>
                  <a:pt x="253" y="81"/>
                  <a:pt x="265" y="108"/>
                  <a:pt x="266" y="138"/>
                </a:cubicBezTo>
                <a:close/>
                <a:moveTo>
                  <a:pt x="137" y="266"/>
                </a:moveTo>
                <a:cubicBezTo>
                  <a:pt x="122" y="253"/>
                  <a:pt x="109" y="237"/>
                  <a:pt x="100" y="218"/>
                </a:cubicBezTo>
                <a:cubicBezTo>
                  <a:pt x="112" y="214"/>
                  <a:pt x="125" y="212"/>
                  <a:pt x="138" y="211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38" y="266"/>
                  <a:pt x="138" y="266"/>
                  <a:pt x="137" y="266"/>
                </a:cubicBezTo>
                <a:close/>
                <a:moveTo>
                  <a:pt x="148" y="19"/>
                </a:moveTo>
                <a:cubicBezTo>
                  <a:pt x="165" y="33"/>
                  <a:pt x="179" y="53"/>
                  <a:pt x="188" y="75"/>
                </a:cubicBezTo>
                <a:cubicBezTo>
                  <a:pt x="175" y="80"/>
                  <a:pt x="162" y="82"/>
                  <a:pt x="147" y="83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7" y="19"/>
                  <a:pt x="147" y="19"/>
                  <a:pt x="148" y="19"/>
                </a:cubicBezTo>
                <a:close/>
                <a:moveTo>
                  <a:pt x="163" y="21"/>
                </a:moveTo>
                <a:cubicBezTo>
                  <a:pt x="188" y="25"/>
                  <a:pt x="211" y="37"/>
                  <a:pt x="228" y="54"/>
                </a:cubicBezTo>
                <a:cubicBezTo>
                  <a:pt x="219" y="61"/>
                  <a:pt x="208" y="67"/>
                  <a:pt x="197" y="72"/>
                </a:cubicBezTo>
                <a:cubicBezTo>
                  <a:pt x="189" y="52"/>
                  <a:pt x="177" y="35"/>
                  <a:pt x="163" y="21"/>
                </a:cubicBezTo>
                <a:close/>
                <a:moveTo>
                  <a:pt x="138" y="19"/>
                </a:moveTo>
                <a:cubicBezTo>
                  <a:pt x="138" y="83"/>
                  <a:pt x="138" y="83"/>
                  <a:pt x="138" y="83"/>
                </a:cubicBezTo>
                <a:cubicBezTo>
                  <a:pt x="123" y="82"/>
                  <a:pt x="110" y="80"/>
                  <a:pt x="97" y="75"/>
                </a:cubicBezTo>
                <a:cubicBezTo>
                  <a:pt x="106" y="53"/>
                  <a:pt x="120" y="33"/>
                  <a:pt x="137" y="19"/>
                </a:cubicBezTo>
                <a:cubicBezTo>
                  <a:pt x="138" y="19"/>
                  <a:pt x="138" y="19"/>
                  <a:pt x="138" y="19"/>
                </a:cubicBezTo>
                <a:close/>
                <a:moveTo>
                  <a:pt x="88" y="72"/>
                </a:moveTo>
                <a:cubicBezTo>
                  <a:pt x="77" y="67"/>
                  <a:pt x="66" y="61"/>
                  <a:pt x="57" y="54"/>
                </a:cubicBezTo>
                <a:cubicBezTo>
                  <a:pt x="74" y="37"/>
                  <a:pt x="97" y="25"/>
                  <a:pt x="122" y="21"/>
                </a:cubicBezTo>
                <a:cubicBezTo>
                  <a:pt x="108" y="35"/>
                  <a:pt x="96" y="52"/>
                  <a:pt x="88" y="72"/>
                </a:cubicBezTo>
                <a:close/>
                <a:moveTo>
                  <a:pt x="93" y="84"/>
                </a:moveTo>
                <a:cubicBezTo>
                  <a:pt x="107" y="88"/>
                  <a:pt x="122" y="91"/>
                  <a:pt x="138" y="92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19"/>
                  <a:pt x="87" y="100"/>
                  <a:pt x="93" y="84"/>
                </a:cubicBezTo>
                <a:close/>
                <a:moveTo>
                  <a:pt x="138" y="147"/>
                </a:moveTo>
                <a:cubicBezTo>
                  <a:pt x="138" y="202"/>
                  <a:pt x="138" y="202"/>
                  <a:pt x="138" y="202"/>
                </a:cubicBezTo>
                <a:cubicBezTo>
                  <a:pt x="123" y="203"/>
                  <a:pt x="109" y="205"/>
                  <a:pt x="96" y="209"/>
                </a:cubicBezTo>
                <a:cubicBezTo>
                  <a:pt x="88" y="190"/>
                  <a:pt x="84" y="169"/>
                  <a:pt x="83" y="147"/>
                </a:cubicBezTo>
                <a:lnTo>
                  <a:pt x="138" y="147"/>
                </a:lnTo>
                <a:close/>
                <a:moveTo>
                  <a:pt x="122" y="264"/>
                </a:moveTo>
                <a:cubicBezTo>
                  <a:pt x="100" y="261"/>
                  <a:pt x="79" y="251"/>
                  <a:pt x="62" y="236"/>
                </a:cubicBezTo>
                <a:cubicBezTo>
                  <a:pt x="71" y="230"/>
                  <a:pt x="81" y="225"/>
                  <a:pt x="91" y="221"/>
                </a:cubicBezTo>
                <a:cubicBezTo>
                  <a:pt x="99" y="237"/>
                  <a:pt x="110" y="252"/>
                  <a:pt x="122" y="264"/>
                </a:cubicBezTo>
                <a:close/>
                <a:moveTo>
                  <a:pt x="147" y="266"/>
                </a:moveTo>
                <a:cubicBezTo>
                  <a:pt x="147" y="211"/>
                  <a:pt x="147" y="211"/>
                  <a:pt x="147" y="211"/>
                </a:cubicBezTo>
                <a:cubicBezTo>
                  <a:pt x="160" y="212"/>
                  <a:pt x="173" y="214"/>
                  <a:pt x="185" y="218"/>
                </a:cubicBezTo>
                <a:cubicBezTo>
                  <a:pt x="176" y="237"/>
                  <a:pt x="163" y="253"/>
                  <a:pt x="148" y="266"/>
                </a:cubicBezTo>
                <a:cubicBezTo>
                  <a:pt x="147" y="266"/>
                  <a:pt x="147" y="266"/>
                  <a:pt x="147" y="266"/>
                </a:cubicBezTo>
                <a:close/>
                <a:moveTo>
                  <a:pt x="194" y="221"/>
                </a:moveTo>
                <a:cubicBezTo>
                  <a:pt x="204" y="225"/>
                  <a:pt x="214" y="230"/>
                  <a:pt x="223" y="236"/>
                </a:cubicBezTo>
                <a:cubicBezTo>
                  <a:pt x="206" y="251"/>
                  <a:pt x="185" y="261"/>
                  <a:pt x="163" y="264"/>
                </a:cubicBezTo>
                <a:cubicBezTo>
                  <a:pt x="175" y="252"/>
                  <a:pt x="186" y="237"/>
                  <a:pt x="194" y="221"/>
                </a:cubicBezTo>
                <a:close/>
                <a:moveTo>
                  <a:pt x="189" y="209"/>
                </a:moveTo>
                <a:cubicBezTo>
                  <a:pt x="175" y="205"/>
                  <a:pt x="162" y="203"/>
                  <a:pt x="147" y="202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202" y="147"/>
                  <a:pt x="202" y="147"/>
                  <a:pt x="202" y="147"/>
                </a:cubicBezTo>
                <a:cubicBezTo>
                  <a:pt x="201" y="169"/>
                  <a:pt x="197" y="190"/>
                  <a:pt x="189" y="209"/>
                </a:cubicBezTo>
                <a:close/>
                <a:moveTo>
                  <a:pt x="147" y="138"/>
                </a:moveTo>
                <a:cubicBezTo>
                  <a:pt x="147" y="92"/>
                  <a:pt x="147" y="92"/>
                  <a:pt x="147" y="92"/>
                </a:cubicBezTo>
                <a:cubicBezTo>
                  <a:pt x="163" y="91"/>
                  <a:pt x="178" y="88"/>
                  <a:pt x="192" y="84"/>
                </a:cubicBezTo>
                <a:cubicBezTo>
                  <a:pt x="198" y="100"/>
                  <a:pt x="201" y="119"/>
                  <a:pt x="202" y="138"/>
                </a:cubicBezTo>
                <a:lnTo>
                  <a:pt x="147" y="138"/>
                </a:lnTo>
                <a:close/>
                <a:moveTo>
                  <a:pt x="50" y="60"/>
                </a:moveTo>
                <a:cubicBezTo>
                  <a:pt x="61" y="68"/>
                  <a:pt x="72" y="75"/>
                  <a:pt x="84" y="80"/>
                </a:cubicBezTo>
                <a:cubicBezTo>
                  <a:pt x="78" y="98"/>
                  <a:pt x="74" y="118"/>
                  <a:pt x="74" y="138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0" y="108"/>
                  <a:pt x="32" y="81"/>
                  <a:pt x="50" y="60"/>
                </a:cubicBezTo>
                <a:close/>
                <a:moveTo>
                  <a:pt x="19" y="147"/>
                </a:moveTo>
                <a:cubicBezTo>
                  <a:pt x="74" y="147"/>
                  <a:pt x="74" y="147"/>
                  <a:pt x="74" y="147"/>
                </a:cubicBezTo>
                <a:cubicBezTo>
                  <a:pt x="75" y="170"/>
                  <a:pt x="79" y="193"/>
                  <a:pt x="88" y="212"/>
                </a:cubicBezTo>
                <a:cubicBezTo>
                  <a:pt x="76" y="217"/>
                  <a:pt x="65" y="223"/>
                  <a:pt x="55" y="230"/>
                </a:cubicBezTo>
                <a:cubicBezTo>
                  <a:pt x="34" y="209"/>
                  <a:pt x="20" y="179"/>
                  <a:pt x="19" y="147"/>
                </a:cubicBezTo>
                <a:close/>
                <a:moveTo>
                  <a:pt x="230" y="230"/>
                </a:moveTo>
                <a:cubicBezTo>
                  <a:pt x="220" y="223"/>
                  <a:pt x="209" y="217"/>
                  <a:pt x="197" y="212"/>
                </a:cubicBezTo>
                <a:cubicBezTo>
                  <a:pt x="206" y="193"/>
                  <a:pt x="210" y="170"/>
                  <a:pt x="211" y="147"/>
                </a:cubicBezTo>
                <a:cubicBezTo>
                  <a:pt x="266" y="147"/>
                  <a:pt x="266" y="147"/>
                  <a:pt x="266" y="147"/>
                </a:cubicBezTo>
                <a:cubicBezTo>
                  <a:pt x="265" y="179"/>
                  <a:pt x="251" y="209"/>
                  <a:pt x="230" y="230"/>
                </a:cubicBezTo>
                <a:close/>
              </a:path>
            </a:pathLst>
          </a:custGeom>
          <a:solidFill>
            <a:srgbClr val="009E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009EFE"/>
              </a:solidFill>
              <a:latin typeface="Open Sans Light"/>
            </a:endParaRPr>
          </a:p>
        </p:txBody>
      </p:sp>
      <p:sp>
        <p:nvSpPr>
          <p:cNvPr id="14" name="Freeform 91"/>
          <p:cNvSpPr>
            <a:spLocks noChangeArrowheads="1"/>
          </p:cNvSpPr>
          <p:nvPr/>
        </p:nvSpPr>
        <p:spPr bwMode="auto">
          <a:xfrm>
            <a:off x="979849" y="5603349"/>
            <a:ext cx="741221" cy="929901"/>
          </a:xfrm>
          <a:custGeom>
            <a:avLst/>
            <a:gdLst>
              <a:gd name="T0" fmla="*/ 192 w 937"/>
              <a:gd name="T1" fmla="*/ 452 h 1171"/>
              <a:gd name="T2" fmla="*/ 192 w 937"/>
              <a:gd name="T3" fmla="*/ 702 h 1171"/>
              <a:gd name="T4" fmla="*/ 744 w 937"/>
              <a:gd name="T5" fmla="*/ 702 h 1171"/>
              <a:gd name="T6" fmla="*/ 744 w 937"/>
              <a:gd name="T7" fmla="*/ 452 h 1171"/>
              <a:gd name="T8" fmla="*/ 744 w 937"/>
              <a:gd name="T9" fmla="*/ 702 h 1171"/>
              <a:gd name="T10" fmla="*/ 694 w 937"/>
              <a:gd name="T11" fmla="*/ 744 h 1171"/>
              <a:gd name="T12" fmla="*/ 552 w 937"/>
              <a:gd name="T13" fmla="*/ 961 h 1171"/>
              <a:gd name="T14" fmla="*/ 476 w 937"/>
              <a:gd name="T15" fmla="*/ 1028 h 1171"/>
              <a:gd name="T16" fmla="*/ 401 w 937"/>
              <a:gd name="T17" fmla="*/ 978 h 1171"/>
              <a:gd name="T18" fmla="*/ 384 w 937"/>
              <a:gd name="T19" fmla="*/ 878 h 1171"/>
              <a:gd name="T20" fmla="*/ 142 w 937"/>
              <a:gd name="T21" fmla="*/ 744 h 1171"/>
              <a:gd name="T22" fmla="*/ 0 w 937"/>
              <a:gd name="T23" fmla="*/ 1062 h 1171"/>
              <a:gd name="T24" fmla="*/ 66 w 937"/>
              <a:gd name="T25" fmla="*/ 1062 h 1171"/>
              <a:gd name="T26" fmla="*/ 317 w 937"/>
              <a:gd name="T27" fmla="*/ 1170 h 1171"/>
              <a:gd name="T28" fmla="*/ 384 w 937"/>
              <a:gd name="T29" fmla="*/ 1062 h 1171"/>
              <a:gd name="T30" fmla="*/ 501 w 937"/>
              <a:gd name="T31" fmla="*/ 1095 h 1171"/>
              <a:gd name="T32" fmla="*/ 618 w 937"/>
              <a:gd name="T33" fmla="*/ 1011 h 1171"/>
              <a:gd name="T34" fmla="*/ 869 w 937"/>
              <a:gd name="T35" fmla="*/ 1170 h 1171"/>
              <a:gd name="T36" fmla="*/ 903 w 937"/>
              <a:gd name="T37" fmla="*/ 1095 h 1171"/>
              <a:gd name="T38" fmla="*/ 936 w 937"/>
              <a:gd name="T39" fmla="*/ 878 h 1171"/>
              <a:gd name="T40" fmla="*/ 744 w 937"/>
              <a:gd name="T41" fmla="*/ 192 h 1171"/>
              <a:gd name="T42" fmla="*/ 409 w 937"/>
              <a:gd name="T43" fmla="*/ 376 h 1171"/>
              <a:gd name="T44" fmla="*/ 309 w 937"/>
              <a:gd name="T45" fmla="*/ 359 h 1171"/>
              <a:gd name="T46" fmla="*/ 460 w 937"/>
              <a:gd name="T47" fmla="*/ 0 h 1171"/>
              <a:gd name="T48" fmla="*/ 376 w 937"/>
              <a:gd name="T49" fmla="*/ 192 h 1171"/>
              <a:gd name="T50" fmla="*/ 301 w 937"/>
              <a:gd name="T51" fmla="*/ 192 h 1171"/>
              <a:gd name="T52" fmla="*/ 376 w 937"/>
              <a:gd name="T53" fmla="*/ 192 h 1171"/>
              <a:gd name="T54" fmla="*/ 460 w 937"/>
              <a:gd name="T55" fmla="*/ 151 h 1171"/>
              <a:gd name="T56" fmla="*/ 460 w 937"/>
              <a:gd name="T57" fmla="*/ 234 h 1171"/>
              <a:gd name="T58" fmla="*/ 627 w 937"/>
              <a:gd name="T59" fmla="*/ 192 h 1171"/>
              <a:gd name="T60" fmla="*/ 543 w 937"/>
              <a:gd name="T61" fmla="*/ 192 h 1171"/>
              <a:gd name="T62" fmla="*/ 627 w 937"/>
              <a:gd name="T63" fmla="*/ 192 h 1171"/>
              <a:gd name="T64" fmla="*/ 627 w 937"/>
              <a:gd name="T65" fmla="*/ 192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7" h="1171">
                <a:moveTo>
                  <a:pt x="66" y="577"/>
                </a:moveTo>
                <a:cubicBezTo>
                  <a:pt x="66" y="510"/>
                  <a:pt x="125" y="452"/>
                  <a:pt x="192" y="452"/>
                </a:cubicBezTo>
                <a:cubicBezTo>
                  <a:pt x="259" y="452"/>
                  <a:pt x="317" y="510"/>
                  <a:pt x="317" y="577"/>
                </a:cubicBezTo>
                <a:cubicBezTo>
                  <a:pt x="317" y="644"/>
                  <a:pt x="259" y="702"/>
                  <a:pt x="192" y="702"/>
                </a:cubicBezTo>
                <a:cubicBezTo>
                  <a:pt x="125" y="702"/>
                  <a:pt x="66" y="644"/>
                  <a:pt x="66" y="577"/>
                </a:cubicBezTo>
                <a:close/>
                <a:moveTo>
                  <a:pt x="744" y="702"/>
                </a:moveTo>
                <a:cubicBezTo>
                  <a:pt x="811" y="702"/>
                  <a:pt x="869" y="644"/>
                  <a:pt x="869" y="577"/>
                </a:cubicBezTo>
                <a:cubicBezTo>
                  <a:pt x="869" y="510"/>
                  <a:pt x="811" y="452"/>
                  <a:pt x="744" y="452"/>
                </a:cubicBezTo>
                <a:cubicBezTo>
                  <a:pt x="677" y="452"/>
                  <a:pt x="618" y="510"/>
                  <a:pt x="618" y="577"/>
                </a:cubicBezTo>
                <a:cubicBezTo>
                  <a:pt x="618" y="644"/>
                  <a:pt x="677" y="702"/>
                  <a:pt x="744" y="702"/>
                </a:cubicBezTo>
                <a:close/>
                <a:moveTo>
                  <a:pt x="802" y="744"/>
                </a:moveTo>
                <a:cubicBezTo>
                  <a:pt x="694" y="744"/>
                  <a:pt x="694" y="744"/>
                  <a:pt x="694" y="744"/>
                </a:cubicBezTo>
                <a:cubicBezTo>
                  <a:pt x="610" y="744"/>
                  <a:pt x="552" y="803"/>
                  <a:pt x="552" y="878"/>
                </a:cubicBezTo>
                <a:cubicBezTo>
                  <a:pt x="552" y="961"/>
                  <a:pt x="552" y="961"/>
                  <a:pt x="552" y="961"/>
                </a:cubicBezTo>
                <a:cubicBezTo>
                  <a:pt x="552" y="970"/>
                  <a:pt x="552" y="978"/>
                  <a:pt x="543" y="978"/>
                </a:cubicBezTo>
                <a:cubicBezTo>
                  <a:pt x="476" y="1028"/>
                  <a:pt x="476" y="1028"/>
                  <a:pt x="476" y="1028"/>
                </a:cubicBezTo>
                <a:cubicBezTo>
                  <a:pt x="468" y="1028"/>
                  <a:pt x="468" y="1028"/>
                  <a:pt x="460" y="1028"/>
                </a:cubicBezTo>
                <a:cubicBezTo>
                  <a:pt x="401" y="978"/>
                  <a:pt x="401" y="978"/>
                  <a:pt x="401" y="978"/>
                </a:cubicBezTo>
                <a:cubicBezTo>
                  <a:pt x="393" y="978"/>
                  <a:pt x="384" y="970"/>
                  <a:pt x="384" y="961"/>
                </a:cubicBezTo>
                <a:cubicBezTo>
                  <a:pt x="384" y="878"/>
                  <a:pt x="384" y="878"/>
                  <a:pt x="384" y="878"/>
                </a:cubicBezTo>
                <a:cubicBezTo>
                  <a:pt x="384" y="803"/>
                  <a:pt x="326" y="744"/>
                  <a:pt x="251" y="744"/>
                </a:cubicBezTo>
                <a:cubicBezTo>
                  <a:pt x="142" y="744"/>
                  <a:pt x="142" y="744"/>
                  <a:pt x="142" y="744"/>
                </a:cubicBezTo>
                <a:cubicBezTo>
                  <a:pt x="58" y="744"/>
                  <a:pt x="0" y="803"/>
                  <a:pt x="0" y="878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0" y="1078"/>
                  <a:pt x="16" y="1095"/>
                  <a:pt x="33" y="1095"/>
                </a:cubicBezTo>
                <a:cubicBezTo>
                  <a:pt x="50" y="1095"/>
                  <a:pt x="66" y="1078"/>
                  <a:pt x="66" y="1062"/>
                </a:cubicBezTo>
                <a:cubicBezTo>
                  <a:pt x="66" y="1170"/>
                  <a:pt x="66" y="1170"/>
                  <a:pt x="66" y="1170"/>
                </a:cubicBezTo>
                <a:cubicBezTo>
                  <a:pt x="317" y="1170"/>
                  <a:pt x="317" y="1170"/>
                  <a:pt x="317" y="1170"/>
                </a:cubicBezTo>
                <a:cubicBezTo>
                  <a:pt x="317" y="1011"/>
                  <a:pt x="317" y="1011"/>
                  <a:pt x="317" y="1011"/>
                </a:cubicBezTo>
                <a:cubicBezTo>
                  <a:pt x="384" y="1062"/>
                  <a:pt x="384" y="1062"/>
                  <a:pt x="384" y="1062"/>
                </a:cubicBezTo>
                <a:cubicBezTo>
                  <a:pt x="443" y="1095"/>
                  <a:pt x="443" y="1095"/>
                  <a:pt x="443" y="1095"/>
                </a:cubicBezTo>
                <a:cubicBezTo>
                  <a:pt x="460" y="1104"/>
                  <a:pt x="485" y="1104"/>
                  <a:pt x="501" y="1095"/>
                </a:cubicBezTo>
                <a:cubicBezTo>
                  <a:pt x="552" y="1062"/>
                  <a:pt x="552" y="1062"/>
                  <a:pt x="552" y="1062"/>
                </a:cubicBezTo>
                <a:cubicBezTo>
                  <a:pt x="618" y="1011"/>
                  <a:pt x="618" y="1011"/>
                  <a:pt x="618" y="1011"/>
                </a:cubicBezTo>
                <a:cubicBezTo>
                  <a:pt x="618" y="1170"/>
                  <a:pt x="618" y="1170"/>
                  <a:pt x="618" y="1170"/>
                </a:cubicBezTo>
                <a:cubicBezTo>
                  <a:pt x="869" y="1170"/>
                  <a:pt x="869" y="1170"/>
                  <a:pt x="869" y="1170"/>
                </a:cubicBezTo>
                <a:cubicBezTo>
                  <a:pt x="869" y="1062"/>
                  <a:pt x="869" y="1062"/>
                  <a:pt x="869" y="1062"/>
                </a:cubicBezTo>
                <a:cubicBezTo>
                  <a:pt x="869" y="1078"/>
                  <a:pt x="886" y="1095"/>
                  <a:pt x="903" y="1095"/>
                </a:cubicBezTo>
                <a:cubicBezTo>
                  <a:pt x="919" y="1095"/>
                  <a:pt x="936" y="1078"/>
                  <a:pt x="936" y="1062"/>
                </a:cubicBezTo>
                <a:cubicBezTo>
                  <a:pt x="936" y="878"/>
                  <a:pt x="936" y="878"/>
                  <a:pt x="936" y="878"/>
                </a:cubicBezTo>
                <a:cubicBezTo>
                  <a:pt x="936" y="803"/>
                  <a:pt x="878" y="744"/>
                  <a:pt x="802" y="744"/>
                </a:cubicBezTo>
                <a:close/>
                <a:moveTo>
                  <a:pt x="744" y="192"/>
                </a:moveTo>
                <a:cubicBezTo>
                  <a:pt x="744" y="293"/>
                  <a:pt x="618" y="385"/>
                  <a:pt x="460" y="385"/>
                </a:cubicBezTo>
                <a:cubicBezTo>
                  <a:pt x="434" y="385"/>
                  <a:pt x="418" y="385"/>
                  <a:pt x="409" y="376"/>
                </a:cubicBezTo>
                <a:cubicBezTo>
                  <a:pt x="367" y="426"/>
                  <a:pt x="284" y="435"/>
                  <a:pt x="284" y="435"/>
                </a:cubicBezTo>
                <a:cubicBezTo>
                  <a:pt x="301" y="401"/>
                  <a:pt x="309" y="376"/>
                  <a:pt x="309" y="359"/>
                </a:cubicBezTo>
                <a:cubicBezTo>
                  <a:pt x="225" y="326"/>
                  <a:pt x="167" y="259"/>
                  <a:pt x="167" y="192"/>
                </a:cubicBezTo>
                <a:cubicBezTo>
                  <a:pt x="167" y="84"/>
                  <a:pt x="292" y="0"/>
                  <a:pt x="460" y="0"/>
                </a:cubicBezTo>
                <a:cubicBezTo>
                  <a:pt x="618" y="0"/>
                  <a:pt x="744" y="84"/>
                  <a:pt x="744" y="192"/>
                </a:cubicBezTo>
                <a:close/>
                <a:moveTo>
                  <a:pt x="376" y="192"/>
                </a:moveTo>
                <a:cubicBezTo>
                  <a:pt x="376" y="167"/>
                  <a:pt x="359" y="151"/>
                  <a:pt x="343" y="151"/>
                </a:cubicBezTo>
                <a:cubicBezTo>
                  <a:pt x="317" y="151"/>
                  <a:pt x="301" y="167"/>
                  <a:pt x="301" y="192"/>
                </a:cubicBezTo>
                <a:cubicBezTo>
                  <a:pt x="301" y="209"/>
                  <a:pt x="317" y="234"/>
                  <a:pt x="343" y="234"/>
                </a:cubicBezTo>
                <a:cubicBezTo>
                  <a:pt x="359" y="234"/>
                  <a:pt x="376" y="209"/>
                  <a:pt x="376" y="192"/>
                </a:cubicBezTo>
                <a:close/>
                <a:moveTo>
                  <a:pt x="501" y="192"/>
                </a:moveTo>
                <a:cubicBezTo>
                  <a:pt x="501" y="167"/>
                  <a:pt x="485" y="151"/>
                  <a:pt x="460" y="151"/>
                </a:cubicBezTo>
                <a:cubicBezTo>
                  <a:pt x="443" y="151"/>
                  <a:pt x="418" y="167"/>
                  <a:pt x="418" y="192"/>
                </a:cubicBezTo>
                <a:cubicBezTo>
                  <a:pt x="418" y="209"/>
                  <a:pt x="443" y="234"/>
                  <a:pt x="460" y="234"/>
                </a:cubicBezTo>
                <a:cubicBezTo>
                  <a:pt x="485" y="234"/>
                  <a:pt x="501" y="209"/>
                  <a:pt x="501" y="192"/>
                </a:cubicBezTo>
                <a:close/>
                <a:moveTo>
                  <a:pt x="627" y="192"/>
                </a:moveTo>
                <a:cubicBezTo>
                  <a:pt x="627" y="167"/>
                  <a:pt x="610" y="151"/>
                  <a:pt x="585" y="151"/>
                </a:cubicBezTo>
                <a:cubicBezTo>
                  <a:pt x="560" y="151"/>
                  <a:pt x="543" y="167"/>
                  <a:pt x="543" y="192"/>
                </a:cubicBezTo>
                <a:cubicBezTo>
                  <a:pt x="543" y="209"/>
                  <a:pt x="560" y="234"/>
                  <a:pt x="585" y="234"/>
                </a:cubicBezTo>
                <a:cubicBezTo>
                  <a:pt x="610" y="234"/>
                  <a:pt x="627" y="209"/>
                  <a:pt x="627" y="192"/>
                </a:cubicBezTo>
                <a:close/>
                <a:moveTo>
                  <a:pt x="627" y="192"/>
                </a:moveTo>
                <a:lnTo>
                  <a:pt x="627" y="192"/>
                </a:lnTo>
                <a:close/>
              </a:path>
            </a:pathLst>
          </a:custGeom>
          <a:solidFill>
            <a:srgbClr val="009EFE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15" name="Text Box 62"/>
          <p:cNvSpPr txBox="1"/>
          <p:nvPr/>
        </p:nvSpPr>
        <p:spPr>
          <a:xfrm>
            <a:off x="1721070" y="4199658"/>
            <a:ext cx="8017612" cy="8958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mr-IN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…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to </a:t>
            </a:r>
            <a:r>
              <a:rPr lang="en-US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sensitize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our student audience to the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current </a:t>
            </a:r>
            <a:r>
              <a:rPr lang="en-US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issues of international trade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 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as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well as 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to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enable the participants to have  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unique </a:t>
            </a:r>
            <a:r>
              <a:rPr lang="en-US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insight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into the 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procedure </a:t>
            </a:r>
            <a:r>
              <a:rPr lang="en-US" b="1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for adopting trade resolutions</a:t>
            </a:r>
          </a:p>
        </p:txBody>
      </p:sp>
      <p:sp>
        <p:nvSpPr>
          <p:cNvPr id="16" name="Freeform 260"/>
          <p:cNvSpPr>
            <a:spLocks noChangeArrowheads="1"/>
          </p:cNvSpPr>
          <p:nvPr/>
        </p:nvSpPr>
        <p:spPr bwMode="auto">
          <a:xfrm>
            <a:off x="1112551" y="4199658"/>
            <a:ext cx="733182" cy="977452"/>
          </a:xfrm>
          <a:custGeom>
            <a:avLst/>
            <a:gdLst>
              <a:gd name="T0" fmla="*/ 594 w 595"/>
              <a:gd name="T1" fmla="*/ 242 h 795"/>
              <a:gd name="T2" fmla="*/ 577 w 595"/>
              <a:gd name="T3" fmla="*/ 259 h 795"/>
              <a:gd name="T4" fmla="*/ 218 w 595"/>
              <a:gd name="T5" fmla="*/ 409 h 795"/>
              <a:gd name="T6" fmla="*/ 209 w 595"/>
              <a:gd name="T7" fmla="*/ 409 h 795"/>
              <a:gd name="T8" fmla="*/ 201 w 595"/>
              <a:gd name="T9" fmla="*/ 401 h 795"/>
              <a:gd name="T10" fmla="*/ 193 w 595"/>
              <a:gd name="T11" fmla="*/ 384 h 795"/>
              <a:gd name="T12" fmla="*/ 193 w 595"/>
              <a:gd name="T13" fmla="*/ 117 h 795"/>
              <a:gd name="T14" fmla="*/ 201 w 595"/>
              <a:gd name="T15" fmla="*/ 100 h 795"/>
              <a:gd name="T16" fmla="*/ 218 w 595"/>
              <a:gd name="T17" fmla="*/ 100 h 795"/>
              <a:gd name="T18" fmla="*/ 577 w 595"/>
              <a:gd name="T19" fmla="*/ 217 h 795"/>
              <a:gd name="T20" fmla="*/ 594 w 595"/>
              <a:gd name="T21" fmla="*/ 242 h 795"/>
              <a:gd name="T22" fmla="*/ 251 w 595"/>
              <a:gd name="T23" fmla="*/ 719 h 795"/>
              <a:gd name="T24" fmla="*/ 126 w 595"/>
              <a:gd name="T25" fmla="*/ 794 h 795"/>
              <a:gd name="T26" fmla="*/ 0 w 595"/>
              <a:gd name="T27" fmla="*/ 719 h 795"/>
              <a:gd name="T28" fmla="*/ 92 w 595"/>
              <a:gd name="T29" fmla="*/ 652 h 795"/>
              <a:gd name="T30" fmla="*/ 92 w 595"/>
              <a:gd name="T31" fmla="*/ 92 h 795"/>
              <a:gd name="T32" fmla="*/ 101 w 595"/>
              <a:gd name="T33" fmla="*/ 83 h 795"/>
              <a:gd name="T34" fmla="*/ 75 w 595"/>
              <a:gd name="T35" fmla="*/ 42 h 795"/>
              <a:gd name="T36" fmla="*/ 126 w 595"/>
              <a:gd name="T37" fmla="*/ 0 h 795"/>
              <a:gd name="T38" fmla="*/ 142 w 595"/>
              <a:gd name="T39" fmla="*/ 0 h 795"/>
              <a:gd name="T40" fmla="*/ 193 w 595"/>
              <a:gd name="T41" fmla="*/ 42 h 795"/>
              <a:gd name="T42" fmla="*/ 159 w 595"/>
              <a:gd name="T43" fmla="*/ 92 h 795"/>
              <a:gd name="T44" fmla="*/ 159 w 595"/>
              <a:gd name="T45" fmla="*/ 652 h 795"/>
              <a:gd name="T46" fmla="*/ 251 w 595"/>
              <a:gd name="T47" fmla="*/ 719 h 795"/>
              <a:gd name="T48" fmla="*/ 226 w 595"/>
              <a:gd name="T49" fmla="*/ 719 h 795"/>
              <a:gd name="T50" fmla="*/ 159 w 595"/>
              <a:gd name="T51" fmla="*/ 677 h 795"/>
              <a:gd name="T52" fmla="*/ 159 w 595"/>
              <a:gd name="T53" fmla="*/ 719 h 795"/>
              <a:gd name="T54" fmla="*/ 126 w 595"/>
              <a:gd name="T55" fmla="*/ 752 h 795"/>
              <a:gd name="T56" fmla="*/ 92 w 595"/>
              <a:gd name="T57" fmla="*/ 719 h 795"/>
              <a:gd name="T58" fmla="*/ 92 w 595"/>
              <a:gd name="T59" fmla="*/ 677 h 795"/>
              <a:gd name="T60" fmla="*/ 25 w 595"/>
              <a:gd name="T61" fmla="*/ 719 h 795"/>
              <a:gd name="T62" fmla="*/ 126 w 595"/>
              <a:gd name="T63" fmla="*/ 777 h 795"/>
              <a:gd name="T64" fmla="*/ 226 w 595"/>
              <a:gd name="T65" fmla="*/ 719 h 795"/>
              <a:gd name="T66" fmla="*/ 226 w 595"/>
              <a:gd name="T67" fmla="*/ 719 h 795"/>
              <a:gd name="T68" fmla="*/ 226 w 595"/>
              <a:gd name="T69" fmla="*/ 719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rgbClr val="009EFE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 algn="just">
              <a:defRPr/>
            </a:pPr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0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8274" y="0"/>
            <a:ext cx="10726912" cy="7553325"/>
          </a:xfrm>
          <a:prstGeom prst="rect">
            <a:avLst/>
          </a:prstGeom>
          <a:solidFill>
            <a:srgbClr val="1F2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0711" tIns="50356" rIns="100711" bIns="503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983"/>
          </a:p>
        </p:txBody>
      </p:sp>
      <p:sp>
        <p:nvSpPr>
          <p:cNvPr id="7" name="Text Box 3"/>
          <p:cNvSpPr txBox="1"/>
          <p:nvPr/>
        </p:nvSpPr>
        <p:spPr>
          <a:xfrm>
            <a:off x="721653" y="780413"/>
            <a:ext cx="999417" cy="7553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185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02|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549721" y="927984"/>
            <a:ext cx="3437462" cy="6944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22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Model WTO 2018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Brochure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 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9" name="Text Box 62"/>
          <p:cNvSpPr txBox="1"/>
          <p:nvPr/>
        </p:nvSpPr>
        <p:spPr>
          <a:xfrm>
            <a:off x="1549721" y="3855306"/>
            <a:ext cx="3437462" cy="46297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72 international participants</a:t>
            </a:r>
            <a:endParaRPr lang="en-US" dirty="0">
              <a:solidFill>
                <a:schemeClr val="bg1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10" name="Text Box 62"/>
          <p:cNvSpPr txBox="1"/>
          <p:nvPr/>
        </p:nvSpPr>
        <p:spPr>
          <a:xfrm>
            <a:off x="5764588" y="3782280"/>
            <a:ext cx="4119641" cy="5601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University </a:t>
            </a:r>
            <a:r>
              <a:rPr lang="en-US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of St. </a:t>
            </a:r>
            <a:r>
              <a:rPr lang="en-US" dirty="0" err="1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Gallen</a:t>
            </a:r>
            <a:r>
              <a:rPr lang="en-US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Swizerland</a:t>
            </a:r>
            <a:r>
              <a:rPr lang="en-US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 &amp; WTO Headquarters </a:t>
            </a: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Geneva</a:t>
            </a:r>
            <a:endParaRPr lang="en-US" dirty="0">
              <a:solidFill>
                <a:schemeClr val="bg1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13" name="Text Box 62"/>
          <p:cNvSpPr txBox="1"/>
          <p:nvPr/>
        </p:nvSpPr>
        <p:spPr>
          <a:xfrm>
            <a:off x="1578497" y="5850218"/>
            <a:ext cx="3437462" cy="81183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CHF 370 </a:t>
            </a:r>
            <a:b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incl. board and lodging</a:t>
            </a:r>
            <a:endParaRPr lang="en-US" dirty="0">
              <a:solidFill>
                <a:schemeClr val="bg1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15" name="Text Box 62"/>
          <p:cNvSpPr txBox="1"/>
          <p:nvPr/>
        </p:nvSpPr>
        <p:spPr>
          <a:xfrm>
            <a:off x="6035524" y="5853626"/>
            <a:ext cx="3437462" cy="65132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Various social events</a:t>
            </a:r>
            <a:b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during the entire event</a:t>
            </a:r>
            <a:endParaRPr lang="en-US" dirty="0">
              <a:solidFill>
                <a:schemeClr val="bg1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sp>
        <p:nvSpPr>
          <p:cNvPr id="16" name="Freeform 17"/>
          <p:cNvSpPr>
            <a:spLocks noChangeArrowheads="1"/>
          </p:cNvSpPr>
          <p:nvPr/>
        </p:nvSpPr>
        <p:spPr bwMode="auto">
          <a:xfrm>
            <a:off x="2899700" y="4751702"/>
            <a:ext cx="698366" cy="973914"/>
          </a:xfrm>
          <a:custGeom>
            <a:avLst/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  <p:sp>
        <p:nvSpPr>
          <p:cNvPr id="21" name="Text Box 62"/>
          <p:cNvSpPr txBox="1"/>
          <p:nvPr/>
        </p:nvSpPr>
        <p:spPr>
          <a:xfrm>
            <a:off x="721653" y="1686359"/>
            <a:ext cx="4045167" cy="5063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Key Facts</a:t>
            </a:r>
            <a:endParaRPr lang="en-US" sz="2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22" name="AutoShape 98"/>
          <p:cNvSpPr>
            <a:spLocks/>
          </p:cNvSpPr>
          <p:nvPr/>
        </p:nvSpPr>
        <p:spPr bwMode="auto">
          <a:xfrm>
            <a:off x="7387017" y="2489075"/>
            <a:ext cx="810936" cy="1153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" name="AutoShape 34"/>
          <p:cNvSpPr>
            <a:spLocks noChangeAspect="1"/>
          </p:cNvSpPr>
          <p:nvPr/>
        </p:nvSpPr>
        <p:spPr bwMode="auto">
          <a:xfrm>
            <a:off x="2773080" y="2622735"/>
            <a:ext cx="1048295" cy="10515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AutoShape 82"/>
          <p:cNvSpPr>
            <a:spLocks/>
          </p:cNvSpPr>
          <p:nvPr/>
        </p:nvSpPr>
        <p:spPr bwMode="auto">
          <a:xfrm>
            <a:off x="7387017" y="4865302"/>
            <a:ext cx="962722" cy="7758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1653" y="780413"/>
            <a:ext cx="4265530" cy="842057"/>
            <a:chOff x="721653" y="780413"/>
            <a:chExt cx="4265530" cy="842057"/>
          </a:xfrm>
        </p:grpSpPr>
        <p:sp>
          <p:nvSpPr>
            <p:cNvPr id="4" name="Text Box 3"/>
            <p:cNvSpPr txBox="1"/>
            <p:nvPr/>
          </p:nvSpPr>
          <p:spPr>
            <a:xfrm>
              <a:off x="721653" y="780413"/>
              <a:ext cx="999417" cy="7553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4185" dirty="0" smtClean="0">
                  <a:solidFill>
                    <a:schemeClr val="bg1"/>
                  </a:solidFill>
                  <a:latin typeface="Lucida Bright" charset="0"/>
                  <a:ea typeface="Calibri" charset="0"/>
                  <a:cs typeface="Arial" charset="0"/>
                </a:rPr>
                <a:t>04|</a:t>
              </a:r>
              <a:endParaRPr lang="en-US" sz="1322" dirty="0">
                <a:solidFill>
                  <a:schemeClr val="bg1"/>
                </a:solidFill>
                <a:ea typeface="Calibri" charset="0"/>
                <a:cs typeface="Arial" charset="0"/>
              </a:endParaRPr>
            </a:p>
          </p:txBody>
        </p:sp>
        <p:sp>
          <p:nvSpPr>
            <p:cNvPr id="5" name="Text Box 5"/>
            <p:cNvSpPr txBox="1"/>
            <p:nvPr/>
          </p:nvSpPr>
          <p:spPr>
            <a:xfrm>
              <a:off x="1549721" y="927984"/>
              <a:ext cx="3437462" cy="6944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22">
                  <a:solidFill>
                    <a:schemeClr val="bg1"/>
                  </a:solidFill>
                  <a:latin typeface="Lucida Bright" charset="0"/>
                  <a:ea typeface="Calibri" charset="0"/>
                  <a:cs typeface="Arial" charset="0"/>
                </a:rPr>
                <a:t>Model WTO 2018</a:t>
              </a:r>
              <a:endParaRPr lang="en-US" sz="1322">
                <a:solidFill>
                  <a:schemeClr val="bg1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chemeClr val="bg1"/>
                  </a:solidFill>
                  <a:latin typeface="Lucida Bright" charset="0"/>
                  <a:ea typeface="Calibri" charset="0"/>
                  <a:cs typeface="Arial" charset="0"/>
                </a:rPr>
                <a:t>Brochure</a:t>
              </a:r>
              <a:endParaRPr lang="en-US" sz="1322" dirty="0">
                <a:solidFill>
                  <a:schemeClr val="bg1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chemeClr val="bg1"/>
                  </a:solidFill>
                  <a:latin typeface="Lucida Bright" charset="0"/>
                  <a:ea typeface="Calibri" charset="0"/>
                  <a:cs typeface="Arial" charset="0"/>
                </a:rPr>
                <a:t> </a:t>
              </a:r>
              <a:endParaRPr lang="en-US" sz="1322" dirty="0">
                <a:solidFill>
                  <a:schemeClr val="bg1"/>
                </a:solidFill>
                <a:ea typeface="Calibri" charset="0"/>
                <a:cs typeface="Arial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790478" y="4994648"/>
            <a:ext cx="1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Friday</a:t>
            </a:r>
            <a:endParaRPr lang="en-US" b="1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37" name="Text Box 62"/>
          <p:cNvSpPr txBox="1"/>
          <p:nvPr/>
        </p:nvSpPr>
        <p:spPr>
          <a:xfrm>
            <a:off x="874053" y="1838759"/>
            <a:ext cx="8693671" cy="5063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3200" spc="5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Week Outline 6</a:t>
            </a:r>
            <a:r>
              <a:rPr lang="en-US" sz="3200" spc="500" baseline="300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sz="3200" spc="5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-13</a:t>
            </a:r>
            <a:r>
              <a:rPr lang="en-US" sz="3200" spc="500" baseline="300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sz="3200" spc="5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 April</a:t>
            </a:r>
            <a:endParaRPr lang="en-US" sz="1400" dirty="0">
              <a:solidFill>
                <a:schemeClr val="bg1"/>
              </a:solidFill>
              <a:ea typeface="Calibri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099320" y="2700128"/>
            <a:ext cx="6652511" cy="4439451"/>
            <a:chOff x="2099320" y="2700128"/>
            <a:chExt cx="6652511" cy="4439451"/>
          </a:xfrm>
          <a:solidFill>
            <a:srgbClr val="009EFE"/>
          </a:solidFill>
        </p:grpSpPr>
        <p:sp>
          <p:nvSpPr>
            <p:cNvPr id="46" name="Right Arrow 45"/>
            <p:cNvSpPr/>
            <p:nvPr/>
          </p:nvSpPr>
          <p:spPr>
            <a:xfrm>
              <a:off x="2582294" y="2700128"/>
              <a:ext cx="5660300" cy="4439451"/>
            </a:xfrm>
            <a:prstGeom prst="rightArrow">
              <a:avLst/>
            </a:prstGeom>
            <a:solidFill>
              <a:srgbClr val="000066">
                <a:alpha val="20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 46"/>
            <p:cNvSpPr/>
            <p:nvPr/>
          </p:nvSpPr>
          <p:spPr>
            <a:xfrm>
              <a:off x="2099320" y="4031963"/>
              <a:ext cx="1603014" cy="1775780"/>
            </a:xfrm>
            <a:custGeom>
              <a:avLst/>
              <a:gdLst>
                <a:gd name="connsiteX0" fmla="*/ 0 w 1603014"/>
                <a:gd name="connsiteY0" fmla="*/ 267174 h 1775780"/>
                <a:gd name="connsiteX1" fmla="*/ 267174 w 1603014"/>
                <a:gd name="connsiteY1" fmla="*/ 0 h 1775780"/>
                <a:gd name="connsiteX2" fmla="*/ 1335840 w 1603014"/>
                <a:gd name="connsiteY2" fmla="*/ 0 h 1775780"/>
                <a:gd name="connsiteX3" fmla="*/ 1603014 w 1603014"/>
                <a:gd name="connsiteY3" fmla="*/ 267174 h 1775780"/>
                <a:gd name="connsiteX4" fmla="*/ 1603014 w 1603014"/>
                <a:gd name="connsiteY4" fmla="*/ 1508606 h 1775780"/>
                <a:gd name="connsiteX5" fmla="*/ 1335840 w 1603014"/>
                <a:gd name="connsiteY5" fmla="*/ 1775780 h 1775780"/>
                <a:gd name="connsiteX6" fmla="*/ 267174 w 1603014"/>
                <a:gd name="connsiteY6" fmla="*/ 1775780 h 1775780"/>
                <a:gd name="connsiteX7" fmla="*/ 0 w 1603014"/>
                <a:gd name="connsiteY7" fmla="*/ 1508606 h 1775780"/>
                <a:gd name="connsiteX8" fmla="*/ 0 w 1603014"/>
                <a:gd name="connsiteY8" fmla="*/ 267174 h 177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014" h="1775780">
                  <a:moveTo>
                    <a:pt x="0" y="267174"/>
                  </a:moveTo>
                  <a:cubicBezTo>
                    <a:pt x="0" y="119618"/>
                    <a:pt x="119618" y="0"/>
                    <a:pt x="267174" y="0"/>
                  </a:cubicBezTo>
                  <a:lnTo>
                    <a:pt x="1335840" y="0"/>
                  </a:lnTo>
                  <a:cubicBezTo>
                    <a:pt x="1483396" y="0"/>
                    <a:pt x="1603014" y="119618"/>
                    <a:pt x="1603014" y="267174"/>
                  </a:cubicBezTo>
                  <a:lnTo>
                    <a:pt x="1603014" y="1508606"/>
                  </a:lnTo>
                  <a:cubicBezTo>
                    <a:pt x="1603014" y="1656162"/>
                    <a:pt x="1483396" y="1775780"/>
                    <a:pt x="1335840" y="1775780"/>
                  </a:cubicBezTo>
                  <a:lnTo>
                    <a:pt x="267174" y="1775780"/>
                  </a:lnTo>
                  <a:cubicBezTo>
                    <a:pt x="119618" y="1775780"/>
                    <a:pt x="0" y="1656162"/>
                    <a:pt x="0" y="1508606"/>
                  </a:cubicBezTo>
                  <a:lnTo>
                    <a:pt x="0" y="26717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53" tIns="154453" rIns="154453" bIns="15445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Team Building Agenda</a:t>
              </a:r>
              <a:endParaRPr lang="en-US" sz="2000" kern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3782486" y="4031963"/>
              <a:ext cx="1603014" cy="1775780"/>
            </a:xfrm>
            <a:custGeom>
              <a:avLst/>
              <a:gdLst>
                <a:gd name="connsiteX0" fmla="*/ 0 w 1603014"/>
                <a:gd name="connsiteY0" fmla="*/ 267174 h 1775780"/>
                <a:gd name="connsiteX1" fmla="*/ 267174 w 1603014"/>
                <a:gd name="connsiteY1" fmla="*/ 0 h 1775780"/>
                <a:gd name="connsiteX2" fmla="*/ 1335840 w 1603014"/>
                <a:gd name="connsiteY2" fmla="*/ 0 h 1775780"/>
                <a:gd name="connsiteX3" fmla="*/ 1603014 w 1603014"/>
                <a:gd name="connsiteY3" fmla="*/ 267174 h 1775780"/>
                <a:gd name="connsiteX4" fmla="*/ 1603014 w 1603014"/>
                <a:gd name="connsiteY4" fmla="*/ 1508606 h 1775780"/>
                <a:gd name="connsiteX5" fmla="*/ 1335840 w 1603014"/>
                <a:gd name="connsiteY5" fmla="*/ 1775780 h 1775780"/>
                <a:gd name="connsiteX6" fmla="*/ 267174 w 1603014"/>
                <a:gd name="connsiteY6" fmla="*/ 1775780 h 1775780"/>
                <a:gd name="connsiteX7" fmla="*/ 0 w 1603014"/>
                <a:gd name="connsiteY7" fmla="*/ 1508606 h 1775780"/>
                <a:gd name="connsiteX8" fmla="*/ 0 w 1603014"/>
                <a:gd name="connsiteY8" fmla="*/ 267174 h 177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014" h="1775780">
                  <a:moveTo>
                    <a:pt x="0" y="267174"/>
                  </a:moveTo>
                  <a:cubicBezTo>
                    <a:pt x="0" y="119618"/>
                    <a:pt x="119618" y="0"/>
                    <a:pt x="267174" y="0"/>
                  </a:cubicBezTo>
                  <a:lnTo>
                    <a:pt x="1335840" y="0"/>
                  </a:lnTo>
                  <a:cubicBezTo>
                    <a:pt x="1483396" y="0"/>
                    <a:pt x="1603014" y="119618"/>
                    <a:pt x="1603014" y="267174"/>
                  </a:cubicBezTo>
                  <a:lnTo>
                    <a:pt x="1603014" y="1508606"/>
                  </a:lnTo>
                  <a:cubicBezTo>
                    <a:pt x="1603014" y="1656162"/>
                    <a:pt x="1483396" y="1775780"/>
                    <a:pt x="1335840" y="1775780"/>
                  </a:cubicBezTo>
                  <a:lnTo>
                    <a:pt x="267174" y="1775780"/>
                  </a:lnTo>
                  <a:cubicBezTo>
                    <a:pt x="119618" y="1775780"/>
                    <a:pt x="0" y="1656162"/>
                    <a:pt x="0" y="1508606"/>
                  </a:cubicBezTo>
                  <a:lnTo>
                    <a:pt x="0" y="26717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213" tIns="139213" rIns="139213" bIns="13921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Negotiations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(6 rounds / 2 per day)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65651" y="4031963"/>
              <a:ext cx="1603014" cy="1775780"/>
            </a:xfrm>
            <a:custGeom>
              <a:avLst/>
              <a:gdLst>
                <a:gd name="connsiteX0" fmla="*/ 0 w 1603014"/>
                <a:gd name="connsiteY0" fmla="*/ 267174 h 1775780"/>
                <a:gd name="connsiteX1" fmla="*/ 267174 w 1603014"/>
                <a:gd name="connsiteY1" fmla="*/ 0 h 1775780"/>
                <a:gd name="connsiteX2" fmla="*/ 1335840 w 1603014"/>
                <a:gd name="connsiteY2" fmla="*/ 0 h 1775780"/>
                <a:gd name="connsiteX3" fmla="*/ 1603014 w 1603014"/>
                <a:gd name="connsiteY3" fmla="*/ 267174 h 1775780"/>
                <a:gd name="connsiteX4" fmla="*/ 1603014 w 1603014"/>
                <a:gd name="connsiteY4" fmla="*/ 1508606 h 1775780"/>
                <a:gd name="connsiteX5" fmla="*/ 1335840 w 1603014"/>
                <a:gd name="connsiteY5" fmla="*/ 1775780 h 1775780"/>
                <a:gd name="connsiteX6" fmla="*/ 267174 w 1603014"/>
                <a:gd name="connsiteY6" fmla="*/ 1775780 h 1775780"/>
                <a:gd name="connsiteX7" fmla="*/ 0 w 1603014"/>
                <a:gd name="connsiteY7" fmla="*/ 1508606 h 1775780"/>
                <a:gd name="connsiteX8" fmla="*/ 0 w 1603014"/>
                <a:gd name="connsiteY8" fmla="*/ 267174 h 177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014" h="1775780">
                  <a:moveTo>
                    <a:pt x="0" y="267174"/>
                  </a:moveTo>
                  <a:cubicBezTo>
                    <a:pt x="0" y="119618"/>
                    <a:pt x="119618" y="0"/>
                    <a:pt x="267174" y="0"/>
                  </a:cubicBezTo>
                  <a:lnTo>
                    <a:pt x="1335840" y="0"/>
                  </a:lnTo>
                  <a:cubicBezTo>
                    <a:pt x="1483396" y="0"/>
                    <a:pt x="1603014" y="119618"/>
                    <a:pt x="1603014" y="267174"/>
                  </a:cubicBezTo>
                  <a:lnTo>
                    <a:pt x="1603014" y="1508606"/>
                  </a:lnTo>
                  <a:cubicBezTo>
                    <a:pt x="1603014" y="1656162"/>
                    <a:pt x="1483396" y="1775780"/>
                    <a:pt x="1335840" y="1775780"/>
                  </a:cubicBezTo>
                  <a:lnTo>
                    <a:pt x="267174" y="1775780"/>
                  </a:lnTo>
                  <a:cubicBezTo>
                    <a:pt x="119618" y="1775780"/>
                    <a:pt x="0" y="1656162"/>
                    <a:pt x="0" y="1508606"/>
                  </a:cubicBezTo>
                  <a:lnTo>
                    <a:pt x="0" y="26717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213" tIns="139213" rIns="139213" bIns="13921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Transfer to Geneva</a:t>
              </a:r>
              <a:endParaRPr lang="en-US" sz="16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Ambassador Meetings</a:t>
              </a:r>
              <a:endParaRPr lang="en-US" sz="16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148817" y="4031963"/>
              <a:ext cx="1603014" cy="1775780"/>
            </a:xfrm>
            <a:custGeom>
              <a:avLst/>
              <a:gdLst>
                <a:gd name="connsiteX0" fmla="*/ 0 w 1603014"/>
                <a:gd name="connsiteY0" fmla="*/ 267174 h 1775780"/>
                <a:gd name="connsiteX1" fmla="*/ 267174 w 1603014"/>
                <a:gd name="connsiteY1" fmla="*/ 0 h 1775780"/>
                <a:gd name="connsiteX2" fmla="*/ 1335840 w 1603014"/>
                <a:gd name="connsiteY2" fmla="*/ 0 h 1775780"/>
                <a:gd name="connsiteX3" fmla="*/ 1603014 w 1603014"/>
                <a:gd name="connsiteY3" fmla="*/ 267174 h 1775780"/>
                <a:gd name="connsiteX4" fmla="*/ 1603014 w 1603014"/>
                <a:gd name="connsiteY4" fmla="*/ 1508606 h 1775780"/>
                <a:gd name="connsiteX5" fmla="*/ 1335840 w 1603014"/>
                <a:gd name="connsiteY5" fmla="*/ 1775780 h 1775780"/>
                <a:gd name="connsiteX6" fmla="*/ 267174 w 1603014"/>
                <a:gd name="connsiteY6" fmla="*/ 1775780 h 1775780"/>
                <a:gd name="connsiteX7" fmla="*/ 0 w 1603014"/>
                <a:gd name="connsiteY7" fmla="*/ 1508606 h 1775780"/>
                <a:gd name="connsiteX8" fmla="*/ 0 w 1603014"/>
                <a:gd name="connsiteY8" fmla="*/ 267174 h 177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3014" h="1775780">
                  <a:moveTo>
                    <a:pt x="0" y="267174"/>
                  </a:moveTo>
                  <a:cubicBezTo>
                    <a:pt x="0" y="119618"/>
                    <a:pt x="119618" y="0"/>
                    <a:pt x="267174" y="0"/>
                  </a:cubicBezTo>
                  <a:lnTo>
                    <a:pt x="1335840" y="0"/>
                  </a:lnTo>
                  <a:cubicBezTo>
                    <a:pt x="1483396" y="0"/>
                    <a:pt x="1603014" y="119618"/>
                    <a:pt x="1603014" y="267174"/>
                  </a:cubicBezTo>
                  <a:lnTo>
                    <a:pt x="1603014" y="1508606"/>
                  </a:lnTo>
                  <a:cubicBezTo>
                    <a:pt x="1603014" y="1656162"/>
                    <a:pt x="1483396" y="1775780"/>
                    <a:pt x="1335840" y="1775780"/>
                  </a:cubicBezTo>
                  <a:lnTo>
                    <a:pt x="267174" y="1775780"/>
                  </a:lnTo>
                  <a:cubicBezTo>
                    <a:pt x="119618" y="1775780"/>
                    <a:pt x="0" y="1656162"/>
                    <a:pt x="0" y="1508606"/>
                  </a:cubicBezTo>
                  <a:lnTo>
                    <a:pt x="0" y="26717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213" tIns="139213" rIns="139213" bIns="13921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Closing Ceremony at WTO</a:t>
              </a:r>
              <a:endParaRPr lang="en-US" sz="16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F3A6560-BD02-4D68-8C1D-D9F3E32E13CC}"/>
              </a:ext>
            </a:extLst>
          </p:cNvPr>
          <p:cNvSpPr txBox="1"/>
          <p:nvPr/>
        </p:nvSpPr>
        <p:spPr>
          <a:xfrm>
            <a:off x="8484978" y="6443081"/>
            <a:ext cx="22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Departure day</a:t>
            </a:r>
            <a:endParaRPr lang="en-US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10499" y="4015401"/>
            <a:ext cx="1603014" cy="1775780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Arrival in St. </a:t>
            </a:r>
            <a:r>
              <a:rPr lang="en-US" sz="2000" kern="1200" dirty="0" err="1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Gallen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835568" y="4069458"/>
            <a:ext cx="1603014" cy="1775780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Departure Day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10500" y="3178027"/>
            <a:ext cx="1603014" cy="660234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Friday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099320" y="3178027"/>
            <a:ext cx="1603014" cy="660234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9EF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Saturday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465651" y="3178027"/>
            <a:ext cx="1603014" cy="660234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9EF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Wednesday</a:t>
            </a:r>
            <a:endParaRPr lang="en-US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7154471" y="3178027"/>
            <a:ext cx="1603014" cy="660234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9EF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Thursday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843291" y="3172748"/>
            <a:ext cx="1595291" cy="660234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00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Friday</a:t>
            </a:r>
            <a:endParaRPr lang="en-US" sz="20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776831" y="3174354"/>
            <a:ext cx="1603014" cy="658628"/>
          </a:xfrm>
          <a:custGeom>
            <a:avLst/>
            <a:gdLst>
              <a:gd name="connsiteX0" fmla="*/ 0 w 1603014"/>
              <a:gd name="connsiteY0" fmla="*/ 267174 h 1775780"/>
              <a:gd name="connsiteX1" fmla="*/ 267174 w 1603014"/>
              <a:gd name="connsiteY1" fmla="*/ 0 h 1775780"/>
              <a:gd name="connsiteX2" fmla="*/ 1335840 w 1603014"/>
              <a:gd name="connsiteY2" fmla="*/ 0 h 1775780"/>
              <a:gd name="connsiteX3" fmla="*/ 1603014 w 1603014"/>
              <a:gd name="connsiteY3" fmla="*/ 267174 h 1775780"/>
              <a:gd name="connsiteX4" fmla="*/ 1603014 w 1603014"/>
              <a:gd name="connsiteY4" fmla="*/ 1508606 h 1775780"/>
              <a:gd name="connsiteX5" fmla="*/ 1335840 w 1603014"/>
              <a:gd name="connsiteY5" fmla="*/ 1775780 h 1775780"/>
              <a:gd name="connsiteX6" fmla="*/ 267174 w 1603014"/>
              <a:gd name="connsiteY6" fmla="*/ 1775780 h 1775780"/>
              <a:gd name="connsiteX7" fmla="*/ 0 w 1603014"/>
              <a:gd name="connsiteY7" fmla="*/ 1508606 h 1775780"/>
              <a:gd name="connsiteX8" fmla="*/ 0 w 1603014"/>
              <a:gd name="connsiteY8" fmla="*/ 267174 h 17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014" h="1775780">
                <a:moveTo>
                  <a:pt x="0" y="267174"/>
                </a:moveTo>
                <a:cubicBezTo>
                  <a:pt x="0" y="119618"/>
                  <a:pt x="119618" y="0"/>
                  <a:pt x="267174" y="0"/>
                </a:cubicBezTo>
                <a:lnTo>
                  <a:pt x="1335840" y="0"/>
                </a:lnTo>
                <a:cubicBezTo>
                  <a:pt x="1483396" y="0"/>
                  <a:pt x="1603014" y="119618"/>
                  <a:pt x="1603014" y="267174"/>
                </a:cubicBezTo>
                <a:lnTo>
                  <a:pt x="1603014" y="1508606"/>
                </a:lnTo>
                <a:cubicBezTo>
                  <a:pt x="1603014" y="1656162"/>
                  <a:pt x="1483396" y="1775780"/>
                  <a:pt x="1335840" y="1775780"/>
                </a:cubicBezTo>
                <a:lnTo>
                  <a:pt x="267174" y="1775780"/>
                </a:lnTo>
                <a:cubicBezTo>
                  <a:pt x="119618" y="1775780"/>
                  <a:pt x="0" y="1656162"/>
                  <a:pt x="0" y="1508606"/>
                </a:cubicBezTo>
                <a:lnTo>
                  <a:pt x="0" y="267174"/>
                </a:lnTo>
                <a:close/>
              </a:path>
            </a:pathLst>
          </a:custGeom>
          <a:solidFill>
            <a:srgbClr val="009EFE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453" tIns="154453" rIns="154453" bIns="1544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Sunday</a:t>
            </a:r>
            <a:endParaRPr lang="en-US" sz="1600" dirty="0" smtClean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Tuesday</a:t>
            </a:r>
            <a:endParaRPr lang="en-US" sz="1600" kern="1200" dirty="0">
              <a:solidFill>
                <a:schemeClr val="bg1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34640" y="3294068"/>
            <a:ext cx="53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74053" y="932813"/>
            <a:ext cx="4265530" cy="842057"/>
            <a:chOff x="721653" y="780413"/>
            <a:chExt cx="4265530" cy="842057"/>
          </a:xfrm>
        </p:grpSpPr>
        <p:sp>
          <p:nvSpPr>
            <p:cNvPr id="61" name="Text Box 3"/>
            <p:cNvSpPr txBox="1"/>
            <p:nvPr/>
          </p:nvSpPr>
          <p:spPr>
            <a:xfrm>
              <a:off x="721653" y="780413"/>
              <a:ext cx="999417" cy="7553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4185" dirty="0" smtClean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03|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</p:txBody>
        </p:sp>
        <p:sp>
          <p:nvSpPr>
            <p:cNvPr id="62" name="Text Box 5"/>
            <p:cNvSpPr txBox="1"/>
            <p:nvPr/>
          </p:nvSpPr>
          <p:spPr>
            <a:xfrm>
              <a:off x="1549721" y="927984"/>
              <a:ext cx="3437462" cy="6944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11" tIns="50356" rIns="100711" bIns="5035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322" dirty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Model WTO 2018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Brochure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  <a:p>
              <a:r>
                <a:rPr lang="en-US" sz="1322" dirty="0">
                  <a:solidFill>
                    <a:srgbClr val="000066"/>
                  </a:solidFill>
                  <a:latin typeface="Lucida Bright" charset="0"/>
                  <a:ea typeface="Calibri" charset="0"/>
                  <a:cs typeface="Arial" charset="0"/>
                </a:rPr>
                <a:t> </a:t>
              </a:r>
              <a:endParaRPr lang="en-US" sz="1322" dirty="0">
                <a:solidFill>
                  <a:srgbClr val="000066"/>
                </a:solidFill>
                <a:ea typeface="Calibri" charset="0"/>
                <a:cs typeface="Arial" charset="0"/>
              </a:endParaRPr>
            </a:p>
          </p:txBody>
        </p:sp>
      </p:grpSp>
      <p:sp>
        <p:nvSpPr>
          <p:cNvPr id="63" name="Text Box 62"/>
          <p:cNvSpPr txBox="1"/>
          <p:nvPr/>
        </p:nvSpPr>
        <p:spPr>
          <a:xfrm>
            <a:off x="1026453" y="1991159"/>
            <a:ext cx="8693671" cy="5063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3200" spc="5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Week Outline 6</a:t>
            </a:r>
            <a:r>
              <a:rPr lang="en-US" sz="3200" spc="500" baseline="300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sz="3200" spc="5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-13</a:t>
            </a:r>
            <a:r>
              <a:rPr lang="en-US" sz="3200" spc="500" baseline="300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sz="3200" spc="500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 April</a:t>
            </a:r>
            <a:endParaRPr lang="en-US" sz="1400" dirty="0">
              <a:solidFill>
                <a:srgbClr val="000066"/>
              </a:solidFill>
              <a:ea typeface="Calibri" charset="0"/>
              <a:cs typeface="Arial" charset="0"/>
            </a:endParaRPr>
          </a:p>
          <a:p>
            <a:pPr>
              <a:spcAft>
                <a:spcPts val="1000"/>
              </a:spcAft>
            </a:pPr>
            <a:endParaRPr lang="en-US" sz="3200" dirty="0"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688638" cy="7553326"/>
          </a:xfrm>
          <a:prstGeom prst="rect">
            <a:avLst/>
          </a:prstGeom>
          <a:solidFill>
            <a:srgbClr val="1F2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0711" tIns="50356" rIns="100711" bIns="503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983"/>
          </a:p>
        </p:txBody>
      </p:sp>
      <p:sp>
        <p:nvSpPr>
          <p:cNvPr id="4" name="Text Box 3"/>
          <p:cNvSpPr txBox="1"/>
          <p:nvPr/>
        </p:nvSpPr>
        <p:spPr>
          <a:xfrm>
            <a:off x="721653" y="780413"/>
            <a:ext cx="999417" cy="7553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185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04|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1549721" y="927984"/>
            <a:ext cx="3437462" cy="6944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22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Model WTO 2018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Brochure</a:t>
            </a:r>
            <a:endParaRPr lang="en-US" sz="1322" dirty="0">
              <a:solidFill>
                <a:schemeClr val="bg1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 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21" name="Text Box 62"/>
          <p:cNvSpPr txBox="1"/>
          <p:nvPr/>
        </p:nvSpPr>
        <p:spPr>
          <a:xfrm>
            <a:off x="2099439" y="2646863"/>
            <a:ext cx="8084637" cy="8906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“Nothing gives y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ou </a:t>
            </a:r>
            <a:r>
              <a:rPr lang="en-US" dirty="0">
                <a:solidFill>
                  <a:schemeClr val="bg1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a </a:t>
            </a:r>
            <a:r>
              <a:rPr lang="en-US" sz="1900" b="1" dirty="0">
                <a:solidFill>
                  <a:schemeClr val="bg1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taste of real diplomacy </a:t>
            </a:r>
            <a:r>
              <a:rPr lang="en-US" dirty="0">
                <a:solidFill>
                  <a:schemeClr val="bg1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quite like sitting in a negotiation room with twelve other delegates, hammering out a consensus document for </a:t>
            </a:r>
            <a:r>
              <a:rPr lang="en-US" dirty="0" smtClean="0">
                <a:solidFill>
                  <a:schemeClr val="bg1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hours.”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1518" y="3362274"/>
            <a:ext cx="4147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Yelong</a:t>
            </a:r>
            <a:r>
              <a:rPr lang="en-US" sz="1600" b="1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Zhu</a:t>
            </a:r>
            <a:br>
              <a:rPr lang="en-US" sz="1600" b="1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Harvard </a:t>
            </a:r>
            <a:r>
              <a:rPr lang="en-US" sz="16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University, USA</a:t>
            </a:r>
          </a:p>
          <a:p>
            <a:pPr algn="r"/>
            <a:endParaRPr lang="en-US" dirty="0"/>
          </a:p>
        </p:txBody>
      </p:sp>
      <p:sp>
        <p:nvSpPr>
          <p:cNvPr id="30" name="Text Box 72"/>
          <p:cNvSpPr txBox="1"/>
          <p:nvPr/>
        </p:nvSpPr>
        <p:spPr>
          <a:xfrm>
            <a:off x="1635007" y="2407155"/>
            <a:ext cx="594689" cy="61872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endParaRPr lang="en-US" sz="80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/>
          <a:stretch/>
        </p:blipFill>
        <p:spPr>
          <a:xfrm>
            <a:off x="871262" y="2554171"/>
            <a:ext cx="1097280" cy="1097280"/>
          </a:xfrm>
          <a:prstGeom prst="ellipse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6" name="Group 5"/>
          <p:cNvGrpSpPr/>
          <p:nvPr/>
        </p:nvGrpSpPr>
        <p:grpSpPr>
          <a:xfrm>
            <a:off x="903686" y="4012948"/>
            <a:ext cx="9280390" cy="2041946"/>
            <a:chOff x="929582" y="3841390"/>
            <a:chExt cx="9280390" cy="2041946"/>
          </a:xfrm>
        </p:grpSpPr>
        <p:sp>
          <p:nvSpPr>
            <p:cNvPr id="23" name="Text Box 72"/>
            <p:cNvSpPr txBox="1"/>
            <p:nvPr/>
          </p:nvSpPr>
          <p:spPr>
            <a:xfrm>
              <a:off x="2099439" y="4103801"/>
              <a:ext cx="8084637" cy="618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Lucida Bright" charset="0"/>
                  <a:ea typeface="Calibri" charset="0"/>
                  <a:cs typeface="Arial" charset="0"/>
                </a:rPr>
                <a:t>“A </a:t>
              </a:r>
              <a:r>
                <a:rPr lang="en-US" dirty="0" smtClean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week 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that definitely 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adds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 to your 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personal, academic, and professional spheres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 through a superb </a:t>
              </a:r>
              <a:r>
                <a:rPr lang="en-US" dirty="0" smtClean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simulation.”</a:t>
              </a:r>
              <a:endParaRPr lang="en-US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3751" y="4775340"/>
              <a:ext cx="53862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César Andrés Peniche Luna </a:t>
              </a:r>
              <a:r>
                <a:rPr lang="fr-FR" sz="1600" b="1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/>
              </a:r>
              <a:br>
                <a:rPr lang="fr-FR" sz="1600" b="1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</a:br>
              <a:r>
                <a:rPr lang="fr-FR" sz="1600" dirty="0" err="1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Universidad</a:t>
              </a:r>
              <a:r>
                <a:rPr lang="fr-FR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 </a:t>
              </a:r>
              <a:r>
                <a:rPr lang="fr-FR" sz="1600" dirty="0" err="1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Nacional</a:t>
              </a:r>
              <a:r>
                <a:rPr lang="fr-FR" sz="1600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 </a:t>
              </a:r>
              <a:r>
                <a:rPr lang="fr-FR" sz="1600" dirty="0" err="1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Autónoma</a:t>
              </a:r>
              <a:r>
                <a:rPr lang="fr-FR" sz="1600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 </a:t>
              </a:r>
              <a:r>
                <a:rPr lang="fr-FR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/>
              </a:r>
              <a:br>
                <a:rPr lang="fr-FR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</a:br>
              <a:r>
                <a:rPr lang="fr-FR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de </a:t>
              </a:r>
              <a:r>
                <a:rPr lang="fr-FR" sz="1600" dirty="0" err="1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México</a:t>
              </a:r>
              <a:r>
                <a:rPr lang="fr-FR" sz="1600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, Mexico</a:t>
              </a:r>
              <a:endParaRPr lang="en-US" sz="16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endParaRPr>
            </a:p>
            <a:p>
              <a:endParaRPr lang="en-US" dirty="0"/>
            </a:p>
          </p:txBody>
        </p:sp>
        <p:sp>
          <p:nvSpPr>
            <p:cNvPr id="32" name="Text Box 72"/>
            <p:cNvSpPr txBox="1"/>
            <p:nvPr/>
          </p:nvSpPr>
          <p:spPr>
            <a:xfrm>
              <a:off x="1635007" y="3841390"/>
              <a:ext cx="594689" cy="618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endParaRPr lang="en-US" sz="80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Arial" charset="0"/>
              </a:endParaRP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9582" y="3992137"/>
              <a:ext cx="1097280" cy="1097280"/>
            </a:xfrm>
            <a:prstGeom prst="ellipse">
              <a:avLst/>
            </a:prstGeom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930019" y="5654459"/>
            <a:ext cx="9157822" cy="1898866"/>
            <a:chOff x="955915" y="5054018"/>
            <a:chExt cx="9157822" cy="1898866"/>
          </a:xfrm>
        </p:grpSpPr>
        <p:sp>
          <p:nvSpPr>
            <p:cNvPr id="25" name="Text Box 94"/>
            <p:cNvSpPr txBox="1"/>
            <p:nvPr/>
          </p:nvSpPr>
          <p:spPr>
            <a:xfrm>
              <a:off x="2099439" y="5338656"/>
              <a:ext cx="7998963" cy="765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“The 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negotiation simulations were a 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unique experience 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to discuss and learn from 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exceptionally talented people </a:t>
              </a:r>
              <a:r>
                <a:rPr lang="en-US" dirty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from across the </a:t>
              </a:r>
              <a:r>
                <a:rPr lang="en-US" dirty="0" smtClean="0">
                  <a:solidFill>
                    <a:schemeClr val="bg1"/>
                  </a:solidFill>
                  <a:effectLst/>
                  <a:latin typeface="Lucida Bright" charset="0"/>
                  <a:ea typeface="Calibri" charset="0"/>
                  <a:cs typeface="Arial" charset="0"/>
                </a:rPr>
                <a:t>world.”</a:t>
              </a:r>
              <a:endParaRPr lang="en-US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395" y="6091110"/>
              <a:ext cx="42673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Andrew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Lunardi</a:t>
              </a:r>
              <a:r>
                <a:rPr lang="en-US" sz="1600" b="1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/>
              </a:r>
              <a:br>
                <a:rPr lang="en-US" sz="1600" b="1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Oxford </a:t>
              </a:r>
              <a:r>
                <a:rPr lang="en-US" sz="1600" dirty="0">
                  <a:solidFill>
                    <a:schemeClr val="bg1"/>
                  </a:solidFill>
                  <a:latin typeface="Lucida Bright" charset="0"/>
                  <a:ea typeface="Lucida Bright" charset="0"/>
                  <a:cs typeface="Lucida Bright" charset="0"/>
                </a:rPr>
                <a:t>University, UK</a:t>
              </a:r>
            </a:p>
            <a:p>
              <a:endParaRPr lang="en-US" dirty="0"/>
            </a:p>
          </p:txBody>
        </p:sp>
        <p:sp>
          <p:nvSpPr>
            <p:cNvPr id="31" name="Text Box 72"/>
            <p:cNvSpPr txBox="1"/>
            <p:nvPr/>
          </p:nvSpPr>
          <p:spPr>
            <a:xfrm>
              <a:off x="1635007" y="5054018"/>
              <a:ext cx="594689" cy="618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endParaRPr lang="en-US" sz="800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Arial" charset="0"/>
              </a:endParaRPr>
            </a:p>
          </p:txBody>
        </p:sp>
        <p:pic>
          <p:nvPicPr>
            <p:cNvPr id="17" name="Picture 16"/>
            <p:cNvPicPr/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35"/>
            <a:stretch/>
          </p:blipFill>
          <p:spPr bwMode="auto">
            <a:xfrm>
              <a:off x="955915" y="5313168"/>
              <a:ext cx="1097280" cy="1097280"/>
            </a:xfrm>
            <a:prstGeom prst="ellipse">
              <a:avLst/>
            </a:prstGeom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Text Box 62"/>
          <p:cNvSpPr txBox="1"/>
          <p:nvPr/>
        </p:nvSpPr>
        <p:spPr>
          <a:xfrm>
            <a:off x="721653" y="1686359"/>
            <a:ext cx="9317138" cy="50631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Impressions from </a:t>
            </a:r>
            <a:r>
              <a:rPr lang="en-US" sz="3200" smtClean="0">
                <a:solidFill>
                  <a:schemeClr val="bg1"/>
                </a:solidFill>
                <a:latin typeface="Lucida Bright" charset="0"/>
                <a:ea typeface="Calibri" charset="0"/>
                <a:cs typeface="Arial" charset="0"/>
              </a:rPr>
              <a:t>Previous Participants</a:t>
            </a:r>
            <a:endParaRPr lang="en-US" sz="2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3"/>
          <p:cNvSpPr txBox="1"/>
          <p:nvPr/>
        </p:nvSpPr>
        <p:spPr>
          <a:xfrm>
            <a:off x="721653" y="780413"/>
            <a:ext cx="999417" cy="7553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185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05|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88" name="Text Box 5"/>
          <p:cNvSpPr txBox="1"/>
          <p:nvPr/>
        </p:nvSpPr>
        <p:spPr>
          <a:xfrm>
            <a:off x="1549721" y="927984"/>
            <a:ext cx="3437462" cy="6944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22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Model WTO 2018</a:t>
            </a:r>
            <a:endParaRPr lang="en-US" sz="1322">
              <a:solidFill>
                <a:srgbClr val="000066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Brochure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 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2613742" y="5190458"/>
            <a:ext cx="7971297" cy="5482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Confirmation of participation</a:t>
            </a:r>
            <a:b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March 4</a:t>
            </a:r>
            <a:r>
              <a:rPr lang="en-US" b="1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, 2018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2599927" y="2880891"/>
            <a:ext cx="8307994" cy="5478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CV and Motivation Letter 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to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applications@model-wto.org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/>
            </a:r>
            <a:b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Deadline: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February 18</a:t>
            </a:r>
            <a:r>
              <a:rPr lang="en-US" b="1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, 2018</a:t>
            </a:r>
            <a:endParaRPr lang="en-US" dirty="0"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2577058" y="4049442"/>
            <a:ext cx="7971297" cy="5482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2-page essay </a:t>
            </a:r>
            <a:r>
              <a:rPr lang="en-US" dirty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to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applications@model-wto.org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/>
            </a:r>
            <a:b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</a:b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Deadline: </a:t>
            </a:r>
            <a:r>
              <a:rPr lang="en-US" b="1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February 25</a:t>
            </a:r>
            <a:r>
              <a:rPr lang="en-US" b="1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th</a:t>
            </a:r>
            <a:r>
              <a:rPr lang="en-US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, 2018</a:t>
            </a: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576757" y="6849440"/>
            <a:ext cx="8294179" cy="54823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 smtClean="0">
                <a:solidFill>
                  <a:srgbClr val="009EFE"/>
                </a:solidFill>
                <a:latin typeface="Lucida Bright" charset="0"/>
                <a:ea typeface="Calibri" charset="0"/>
                <a:cs typeface="Arial" charset="0"/>
              </a:rPr>
              <a:t>For further information please visit </a:t>
            </a:r>
            <a:r>
              <a:rPr lang="en-US" b="1" dirty="0" err="1" smtClean="0">
                <a:solidFill>
                  <a:srgbClr val="009EFE"/>
                </a:solidFill>
                <a:latin typeface="Lucida Bright" charset="0"/>
                <a:ea typeface="Calibri" charset="0"/>
                <a:cs typeface="Arial" charset="0"/>
              </a:rPr>
              <a:t>www.model-wto.org</a:t>
            </a:r>
            <a:r>
              <a:rPr lang="en-US" b="1" dirty="0" smtClean="0">
                <a:solidFill>
                  <a:srgbClr val="009EFE"/>
                </a:solidFill>
                <a:latin typeface="Lucida Bright" charset="0"/>
                <a:ea typeface="Calibri" charset="0"/>
                <a:cs typeface="Arial" charset="0"/>
              </a:rPr>
              <a:t>/participants</a:t>
            </a:r>
            <a:r>
              <a:rPr lang="en-US" sz="1600" dirty="0">
                <a:solidFill>
                  <a:srgbClr val="009EFE"/>
                </a:solidFill>
                <a:latin typeface="Lucida Bright" charset="0"/>
                <a:ea typeface="Calibri" charset="0"/>
                <a:cs typeface="Arial" charset="0"/>
              </a:rPr>
              <a:t/>
            </a:r>
            <a:br>
              <a:rPr lang="en-US" sz="1600" dirty="0">
                <a:solidFill>
                  <a:srgbClr val="009EFE"/>
                </a:solidFill>
                <a:latin typeface="Lucida Bright" charset="0"/>
                <a:ea typeface="Calibri" charset="0"/>
                <a:cs typeface="Arial" charset="0"/>
              </a:rPr>
            </a:br>
            <a:endParaRPr lang="en-US" sz="1200" dirty="0">
              <a:solidFill>
                <a:srgbClr val="009EFE"/>
              </a:solidFill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7755">
            <a:off x="7257012" y="3360607"/>
            <a:ext cx="463862" cy="770211"/>
          </a:xfrm>
          <a:prstGeom prst="rect">
            <a:avLst/>
          </a:prstGeom>
        </p:spPr>
      </p:pic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7707293" y="3520027"/>
            <a:ext cx="2327286" cy="3388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1</a:t>
            </a:r>
            <a:r>
              <a:rPr lang="en-US" sz="1600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st</a:t>
            </a:r>
            <a:r>
              <a:rPr lang="en-US" sz="16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Elimination Round</a:t>
            </a:r>
            <a:endParaRPr lang="en-US" sz="1200" dirty="0"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17755">
            <a:off x="5943206" y="4645677"/>
            <a:ext cx="463862" cy="770211"/>
          </a:xfrm>
          <a:prstGeom prst="rect">
            <a:avLst/>
          </a:prstGeom>
        </p:spPr>
      </p:pic>
      <p:sp>
        <p:nvSpPr>
          <p:cNvPr id="25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6385866" y="4808065"/>
            <a:ext cx="2394260" cy="36784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2</a:t>
            </a:r>
            <a:r>
              <a:rPr lang="en-US" sz="1600" baseline="300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nd</a:t>
            </a:r>
            <a:r>
              <a:rPr lang="en-US" sz="16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 Elimination Round</a:t>
            </a:r>
            <a:endParaRPr lang="en-US" sz="1200" dirty="0"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9" name="Text Box 27"/>
          <p:cNvSpPr txBox="1"/>
          <p:nvPr/>
        </p:nvSpPr>
        <p:spPr>
          <a:xfrm>
            <a:off x="721653" y="1683317"/>
            <a:ext cx="5102372" cy="55342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57150" algn="ctr"/>
              </a:tabLst>
            </a:pPr>
            <a:r>
              <a:rPr lang="en-US" sz="2800" spc="500" smtClean="0">
                <a:solidFill>
                  <a:srgbClr val="1F228A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Application Process</a:t>
            </a:r>
            <a:endParaRPr lang="en-US" sz="1200" dirty="0">
              <a:effectLst/>
              <a:ea typeface="Calibri" charset="0"/>
              <a:cs typeface="Arial" charset="0"/>
            </a:endParaRPr>
          </a:p>
        </p:txBody>
      </p:sp>
      <p:sp>
        <p:nvSpPr>
          <p:cNvPr id="20" name="AutoShape 66"/>
          <p:cNvSpPr>
            <a:spLocks/>
          </p:cNvSpPr>
          <p:nvPr/>
        </p:nvSpPr>
        <p:spPr bwMode="auto">
          <a:xfrm>
            <a:off x="721653" y="2956488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" name="AutoShape 67"/>
          <p:cNvSpPr>
            <a:spLocks/>
          </p:cNvSpPr>
          <p:nvPr/>
        </p:nvSpPr>
        <p:spPr bwMode="auto">
          <a:xfrm>
            <a:off x="1293481" y="2956488"/>
            <a:ext cx="495466" cy="4831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" name="AutoShape 67"/>
          <p:cNvSpPr>
            <a:spLocks/>
          </p:cNvSpPr>
          <p:nvPr/>
        </p:nvSpPr>
        <p:spPr bwMode="auto">
          <a:xfrm>
            <a:off x="1865309" y="2956487"/>
            <a:ext cx="495466" cy="4831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AutoShape 66"/>
          <p:cNvSpPr>
            <a:spLocks/>
          </p:cNvSpPr>
          <p:nvPr/>
        </p:nvSpPr>
        <p:spPr bwMode="auto">
          <a:xfrm>
            <a:off x="721653" y="4117164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8" name="AutoShape 67"/>
          <p:cNvSpPr>
            <a:spLocks/>
          </p:cNvSpPr>
          <p:nvPr/>
        </p:nvSpPr>
        <p:spPr bwMode="auto">
          <a:xfrm>
            <a:off x="1865309" y="4117163"/>
            <a:ext cx="495466" cy="4831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AutoShape 66"/>
          <p:cNvSpPr>
            <a:spLocks/>
          </p:cNvSpPr>
          <p:nvPr/>
        </p:nvSpPr>
        <p:spPr bwMode="auto">
          <a:xfrm>
            <a:off x="721653" y="5239035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5" name="AutoShape 66"/>
          <p:cNvSpPr>
            <a:spLocks/>
          </p:cNvSpPr>
          <p:nvPr/>
        </p:nvSpPr>
        <p:spPr bwMode="auto">
          <a:xfrm>
            <a:off x="1310193" y="4117163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6" name="AutoShape 66"/>
          <p:cNvSpPr>
            <a:spLocks/>
          </p:cNvSpPr>
          <p:nvPr/>
        </p:nvSpPr>
        <p:spPr bwMode="auto">
          <a:xfrm>
            <a:off x="1275484" y="5227333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8" name="AutoShape 66"/>
          <p:cNvSpPr>
            <a:spLocks/>
          </p:cNvSpPr>
          <p:nvPr/>
        </p:nvSpPr>
        <p:spPr bwMode="auto">
          <a:xfrm>
            <a:off x="1864024" y="5227332"/>
            <a:ext cx="495466" cy="48313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721653" y="780413"/>
            <a:ext cx="999417" cy="7553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185" dirty="0" smtClean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06|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1549721" y="927984"/>
            <a:ext cx="3437462" cy="6944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11" tIns="50356" rIns="100711" bIns="5035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22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Model WTO 2018</a:t>
            </a:r>
            <a:endParaRPr lang="en-US" sz="1322">
              <a:solidFill>
                <a:srgbClr val="000066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Brochure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  <a:p>
            <a:r>
              <a:rPr lang="en-US" sz="1322" dirty="0">
                <a:solidFill>
                  <a:srgbClr val="000066"/>
                </a:solidFill>
                <a:latin typeface="Lucida Bright" charset="0"/>
                <a:ea typeface="Calibri" charset="0"/>
                <a:cs typeface="Arial" charset="0"/>
              </a:rPr>
              <a:t> </a:t>
            </a:r>
            <a:endParaRPr lang="en-US" sz="1322" dirty="0">
              <a:solidFill>
                <a:srgbClr val="000066"/>
              </a:solidFill>
              <a:ea typeface="Calibri" charset="0"/>
              <a:cs typeface="Arial" charset="0"/>
            </a:endParaRPr>
          </a:p>
        </p:txBody>
      </p:sp>
      <p:sp>
        <p:nvSpPr>
          <p:cNvPr id="9" name="Text Box 27"/>
          <p:cNvSpPr txBox="1"/>
          <p:nvPr/>
        </p:nvSpPr>
        <p:spPr>
          <a:xfrm>
            <a:off x="721653" y="1683317"/>
            <a:ext cx="4074398" cy="55342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57150" algn="ctr"/>
              </a:tabLst>
            </a:pPr>
            <a:r>
              <a:rPr lang="en-US" sz="2800" spc="500" smtClean="0">
                <a:solidFill>
                  <a:srgbClr val="1F228A"/>
                </a:solidFill>
                <a:effectLst/>
                <a:latin typeface="Lucida Bright" charset="0"/>
                <a:ea typeface="Calibri" charset="0"/>
                <a:cs typeface="Arial" charset="0"/>
              </a:rPr>
              <a:t>Our Partners</a:t>
            </a:r>
            <a:endParaRPr lang="en-US" sz="1200" dirty="0">
              <a:effectLst/>
              <a:ea typeface="Calibri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4761" y="3047792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02" y="5821261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0198" y="3059828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50199" y="4424684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11297" y="4437456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11297" y="3059828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703" y="3132135"/>
            <a:ext cx="2253223" cy="101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225" y="4452049"/>
            <a:ext cx="1713296" cy="111233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60" y="6053462"/>
            <a:ext cx="2257542" cy="5203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92" y="3152442"/>
            <a:ext cx="1268303" cy="972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420" y="4531893"/>
            <a:ext cx="2196067" cy="927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95" y="3173641"/>
            <a:ext cx="1049441" cy="8898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Rectangle 24"/>
          <p:cNvSpPr/>
          <p:nvPr/>
        </p:nvSpPr>
        <p:spPr>
          <a:xfrm>
            <a:off x="900356" y="4437456"/>
            <a:ext cx="2600511" cy="11415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107" y="4605657"/>
            <a:ext cx="1635309" cy="83945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93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19634" y="263471"/>
            <a:ext cx="2371241" cy="1301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9" t="13976" b="13538"/>
          <a:stretch/>
        </p:blipFill>
        <p:spPr>
          <a:xfrm flipH="1">
            <a:off x="3170238" y="-1"/>
            <a:ext cx="7518400" cy="7553326"/>
          </a:xfrm>
          <a:prstGeom prst="rect">
            <a:avLst/>
          </a:prstGeom>
        </p:spPr>
      </p:pic>
      <p:sp>
        <p:nvSpPr>
          <p:cNvPr id="7" name="Text Box 39">
            <a:extLst>
              <a:ext uri="{FF2B5EF4-FFF2-40B4-BE49-F238E27FC236}">
                <a16:creationId xmlns:a16="http://schemas.microsoft.com/office/drawing/2014/main" xmlns="" id="{DFB4EB1B-EC9C-4B36-B9CA-012BC3EE797F}"/>
              </a:ext>
            </a:extLst>
          </p:cNvPr>
          <p:cNvSpPr txBox="1"/>
          <p:nvPr/>
        </p:nvSpPr>
        <p:spPr>
          <a:xfrm>
            <a:off x="231285" y="2423803"/>
            <a:ext cx="6317000" cy="200319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54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See You at</a:t>
            </a:r>
          </a:p>
          <a:p>
            <a:pPr algn="ctr">
              <a:spcAft>
                <a:spcPts val="1000"/>
              </a:spcAft>
            </a:pPr>
            <a:r>
              <a:rPr lang="en-US" sz="5400" dirty="0" smtClean="0">
                <a:solidFill>
                  <a:srgbClr val="1F228A"/>
                </a:solidFill>
                <a:latin typeface="Lucida Bright" charset="0"/>
                <a:ea typeface="Calibri" charset="0"/>
                <a:cs typeface="Arial" charset="0"/>
              </a:rPr>
              <a:t>Model WTO 2018!</a:t>
            </a:r>
            <a:endParaRPr lang="en-US" sz="5400" dirty="0">
              <a:solidFill>
                <a:srgbClr val="1F228A"/>
              </a:solidFill>
              <a:latin typeface="Lucida Bright" charset="0"/>
              <a:ea typeface="Calibri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410" y="4426994"/>
            <a:ext cx="2904749" cy="23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9874</TotalTime>
  <Words>324</Words>
  <Application>Microsoft Macintosh PowerPoint</Application>
  <PresentationFormat>Custom</PresentationFormat>
  <Paragraphs>89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Lucida Bright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Perisic, MiaMilka</dc:creator>
  <cp:lastModifiedBy>Huber2, David</cp:lastModifiedBy>
  <cp:revision>164</cp:revision>
  <cp:lastPrinted>2017-10-27T17:26:23Z</cp:lastPrinted>
  <dcterms:created xsi:type="dcterms:W3CDTF">2017-10-05T08:33:42Z</dcterms:created>
  <dcterms:modified xsi:type="dcterms:W3CDTF">2018-01-09T11:51:57Z</dcterms:modified>
</cp:coreProperties>
</file>